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70" r:id="rId2"/>
    <p:sldId id="316" r:id="rId3"/>
    <p:sldId id="317" r:id="rId4"/>
    <p:sldId id="307" r:id="rId5"/>
    <p:sldId id="308" r:id="rId6"/>
    <p:sldId id="271" r:id="rId7"/>
    <p:sldId id="301" r:id="rId8"/>
    <p:sldId id="272" r:id="rId9"/>
    <p:sldId id="273" r:id="rId10"/>
    <p:sldId id="309" r:id="rId11"/>
    <p:sldId id="274" r:id="rId12"/>
    <p:sldId id="310" r:id="rId13"/>
    <p:sldId id="315" r:id="rId14"/>
    <p:sldId id="324" r:id="rId15"/>
    <p:sldId id="325" r:id="rId16"/>
    <p:sldId id="319" r:id="rId17"/>
    <p:sldId id="278" r:id="rId18"/>
    <p:sldId id="276" r:id="rId19"/>
    <p:sldId id="279" r:id="rId20"/>
    <p:sldId id="280" r:id="rId21"/>
    <p:sldId id="328" r:id="rId22"/>
    <p:sldId id="305" r:id="rId23"/>
    <p:sldId id="283" r:id="rId24"/>
    <p:sldId id="281" r:id="rId25"/>
    <p:sldId id="282" r:id="rId26"/>
    <p:sldId id="304" r:id="rId27"/>
    <p:sldId id="326" r:id="rId28"/>
    <p:sldId id="300" r:id="rId29"/>
    <p:sldId id="321" r:id="rId30"/>
    <p:sldId id="284" r:id="rId31"/>
    <p:sldId id="323" r:id="rId32"/>
    <p:sldId id="285" r:id="rId33"/>
    <p:sldId id="329" r:id="rId34"/>
    <p:sldId id="286" r:id="rId35"/>
    <p:sldId id="287" r:id="rId36"/>
    <p:sldId id="294" r:id="rId37"/>
    <p:sldId id="288" r:id="rId38"/>
    <p:sldId id="289" r:id="rId39"/>
    <p:sldId id="292" r:id="rId40"/>
    <p:sldId id="318"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62" autoAdjust="0"/>
  </p:normalViewPr>
  <p:slideViewPr>
    <p:cSldViewPr>
      <p:cViewPr varScale="1">
        <p:scale>
          <a:sx n="72" d="100"/>
          <a:sy n="72" d="100"/>
        </p:scale>
        <p:origin x="86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8E115-5FAC-49A3-A145-D7E489813FCE}" type="datetimeFigureOut">
              <a:rPr lang="en-US" smtClean="0"/>
              <a:t>3/25/2016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1740B-F4E8-4815-B84D-1331100976B0}" type="slidenum">
              <a:rPr lang="en-US" smtClean="0"/>
              <a:t>‹#›</a:t>
            </a:fld>
            <a:endParaRPr lang="en-US" dirty="0"/>
          </a:p>
        </p:txBody>
      </p:sp>
    </p:spTree>
    <p:extLst>
      <p:ext uri="{BB962C8B-B14F-4D97-AF65-F5344CB8AC3E}">
        <p14:creationId xmlns:p14="http://schemas.microsoft.com/office/powerpoint/2010/main" val="43237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5</a:t>
            </a:fld>
            <a:endParaRPr lang="en-US" dirty="0"/>
          </a:p>
        </p:txBody>
      </p:sp>
    </p:spTree>
    <p:extLst>
      <p:ext uri="{BB962C8B-B14F-4D97-AF65-F5344CB8AC3E}">
        <p14:creationId xmlns:p14="http://schemas.microsoft.com/office/powerpoint/2010/main" val="3703256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answered “in my office,”  how often ?</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15</a:t>
            </a:fld>
            <a:endParaRPr lang="en-US" dirty="0"/>
          </a:p>
        </p:txBody>
      </p:sp>
    </p:spTree>
    <p:extLst>
      <p:ext uri="{BB962C8B-B14F-4D97-AF65-F5344CB8AC3E}">
        <p14:creationId xmlns:p14="http://schemas.microsoft.com/office/powerpoint/2010/main" val="330220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we want to think about quality</a:t>
            </a:r>
            <a:r>
              <a:rPr lang="en-US" baseline="0" dirty="0" smtClean="0"/>
              <a:t> improvement</a:t>
            </a:r>
            <a:r>
              <a:rPr lang="en-US" dirty="0" smtClean="0"/>
              <a:t>?</a:t>
            </a:r>
            <a:r>
              <a:rPr lang="en-US" baseline="0" dirty="0" smtClean="0"/>
              <a:t>  It is certainly a buzzword these days.  It’s a requirement for board recertification.  A </a:t>
            </a:r>
            <a:r>
              <a:rPr lang="en-US" baseline="0" dirty="0" err="1" smtClean="0"/>
              <a:t>payor</a:t>
            </a:r>
            <a:r>
              <a:rPr lang="en-US" baseline="0" dirty="0" smtClean="0"/>
              <a:t> may be asking for it.</a:t>
            </a:r>
          </a:p>
          <a:p>
            <a:r>
              <a:rPr lang="en-US" baseline="0" dirty="0" smtClean="0"/>
              <a:t>But, like I alluded to earlier, we think about quality improvement for a variety of different reasons.  Ultimately, it is about improving patient care and outcomes.  And by improving our work, I don’t mean greater productivity or more work, I mean better, more efficient and satisfying work.  And with the trend towards value-based payment, higher quality may also mean higher revenue for yourself or your organization.</a:t>
            </a:r>
          </a:p>
          <a:p>
            <a:endParaRPr lang="en-US" baseline="0" dirty="0" smtClean="0"/>
          </a:p>
          <a:p>
            <a:r>
              <a:rPr lang="en-US" baseline="0" dirty="0" smtClean="0"/>
              <a:t>The reason to have a framework for improvement is that what we’re trying to improve in our practices are complex systems – there are a large number of interacting components.  A framework helps keep the effort understandable, organized and effective.</a:t>
            </a:r>
          </a:p>
          <a:p>
            <a:endParaRPr lang="en-US" dirty="0" smtClean="0"/>
          </a:p>
          <a:p>
            <a:r>
              <a:rPr lang="en-US" dirty="0" smtClean="0"/>
              <a:t>There are many QI frameworks</a:t>
            </a:r>
            <a:r>
              <a:rPr lang="en-US" baseline="0" dirty="0" smtClean="0"/>
              <a:t> with different names but they all boil down to the same thing.  I will present one way of thinking about QI but if you find another framework or tool that works better for you or your organization, go with that.</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16</a:t>
            </a:fld>
            <a:endParaRPr lang="en-US" dirty="0"/>
          </a:p>
        </p:txBody>
      </p:sp>
    </p:spTree>
    <p:extLst>
      <p:ext uri="{BB962C8B-B14F-4D97-AF65-F5344CB8AC3E}">
        <p14:creationId xmlns:p14="http://schemas.microsoft.com/office/powerpoint/2010/main" val="185310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our practice is a complex system,</a:t>
            </a:r>
            <a:r>
              <a:rPr lang="en-US" baseline="0" dirty="0" smtClean="0"/>
              <a:t> i</a:t>
            </a:r>
            <a:r>
              <a:rPr lang="en-US" dirty="0" smtClean="0"/>
              <a:t>t is very important to have a variety of representatives</a:t>
            </a:r>
            <a:r>
              <a:rPr lang="en-US" baseline="0" dirty="0" smtClean="0"/>
              <a:t> of that system thinking about the improvement.  Include </a:t>
            </a:r>
            <a:r>
              <a:rPr lang="en-US" dirty="0" smtClean="0"/>
              <a:t>front line staff included</a:t>
            </a:r>
            <a:r>
              <a:rPr lang="en-US" baseline="0" dirty="0" smtClean="0"/>
              <a:t> at the beginning of the process.  They are the individuals that will ultimately carry out the change.  Include patients, they make the work real and have valuable insight.</a:t>
            </a:r>
          </a:p>
          <a:p>
            <a:endParaRPr lang="en-US" baseline="0" dirty="0" smtClean="0"/>
          </a:p>
          <a:p>
            <a:r>
              <a:rPr lang="en-US" baseline="0" dirty="0" smtClean="0"/>
              <a:t>Meetings are not the focus of the work.  They should be brief and action oriented.  Use them to make decisions and establish next steps.  Kind of like a huddle for those of you who are familiar with that concept from the clinical setting.  Keep note of action items, target dates and responsible individuals.</a:t>
            </a:r>
          </a:p>
          <a:p>
            <a:r>
              <a:rPr lang="en-US" baseline="0" dirty="0" smtClean="0"/>
              <a:t>The toolkit has a template you can use to keep track of these elements – can be used as both an agenda and minutes.</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17</a:t>
            </a:fld>
            <a:endParaRPr lang="en-US" dirty="0"/>
          </a:p>
        </p:txBody>
      </p:sp>
    </p:spTree>
    <p:extLst>
      <p:ext uri="{BB962C8B-B14F-4D97-AF65-F5344CB8AC3E}">
        <p14:creationId xmlns:p14="http://schemas.microsoft.com/office/powerpoint/2010/main" val="43757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Institute for Healthcare Improvement, a great resource with practical tools related to QI.  This is called the Model for Improvement</a:t>
            </a:r>
          </a:p>
          <a:p>
            <a:r>
              <a:rPr lang="en-US" baseline="0" dirty="0" smtClean="0"/>
              <a:t>IHI thinks about it with four key questions.</a:t>
            </a:r>
          </a:p>
          <a:p>
            <a:endParaRPr lang="en-US" baseline="0" dirty="0" smtClean="0"/>
          </a:p>
          <a:p>
            <a:r>
              <a:rPr lang="en-US" baseline="0" dirty="0" smtClean="0"/>
              <a:t>We’ll go more deeply into each one but if you remember two things related to quality improvement from this webinar, this slide would be the first thing to remember.</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18</a:t>
            </a:fld>
            <a:endParaRPr lang="en-US" dirty="0"/>
          </a:p>
        </p:txBody>
      </p:sp>
    </p:spTree>
    <p:extLst>
      <p:ext uri="{BB962C8B-B14F-4D97-AF65-F5344CB8AC3E}">
        <p14:creationId xmlns:p14="http://schemas.microsoft.com/office/powerpoint/2010/main" val="186194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step of the improvement process is to clarify and write down what you are trying to accomplish, change or improve.  You know what the problem is, in our case, low </a:t>
            </a:r>
            <a:r>
              <a:rPr lang="en-US" baseline="0" dirty="0" err="1" smtClean="0"/>
              <a:t>Tdap</a:t>
            </a:r>
            <a:r>
              <a:rPr lang="en-US" baseline="0" dirty="0" smtClean="0"/>
              <a:t> vaccination rates.  What is your vision for the future?  Vaccination within your practice or,  </a:t>
            </a:r>
            <a:r>
              <a:rPr lang="en-US" baseline="0" dirty="0" err="1" smtClean="0"/>
              <a:t>Eg</a:t>
            </a:r>
            <a:r>
              <a:rPr lang="en-US" baseline="0" dirty="0" smtClean="0"/>
              <a:t> Tracking of vaccinations that occur outside of your practice.  Make sure the team members are all on the same page with a shared vision.</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19</a:t>
            </a:fld>
            <a:endParaRPr lang="en-US" dirty="0"/>
          </a:p>
        </p:txBody>
      </p:sp>
    </p:spTree>
    <p:extLst>
      <p:ext uri="{BB962C8B-B14F-4D97-AF65-F5344CB8AC3E}">
        <p14:creationId xmlns:p14="http://schemas.microsoft.com/office/powerpoint/2010/main" val="59697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way to capture your vision</a:t>
            </a:r>
            <a:r>
              <a:rPr lang="en-US" baseline="0" dirty="0" smtClean="0"/>
              <a:t> for success is through a smart goal.  Smart goals are specific, measurable, achievable, results-focused (rather than process focused) and time-bound.  90 days is a frequently used time frame.  You can certainly go shorter, but letting it go longer can lead to a loss of momentum and interest, and distraction by other needs.</a:t>
            </a:r>
          </a:p>
          <a:p>
            <a:endParaRPr lang="en-US" baseline="0" dirty="0" smtClean="0"/>
          </a:p>
          <a:p>
            <a:r>
              <a:rPr lang="en-US" baseline="0" dirty="0" smtClean="0"/>
              <a:t>Let’s think of a life example:  I want to run a marathon.</a:t>
            </a:r>
          </a:p>
          <a:p>
            <a:r>
              <a:rPr lang="en-US" baseline="0" dirty="0" smtClean="0"/>
              <a:t>To accomplish this…… both physically and mentally, I need to break it down.</a:t>
            </a:r>
          </a:p>
          <a:p>
            <a:r>
              <a:rPr lang="en-US" baseline="0" dirty="0" smtClean="0"/>
              <a:t>First, I am going to be able to run 6 miles from my baseline of 3 miles by April 15, 2016.  And then, I can make my next goal.</a:t>
            </a:r>
          </a:p>
        </p:txBody>
      </p:sp>
      <p:sp>
        <p:nvSpPr>
          <p:cNvPr id="4" name="Slide Number Placeholder 3"/>
          <p:cNvSpPr>
            <a:spLocks noGrp="1"/>
          </p:cNvSpPr>
          <p:nvPr>
            <p:ph type="sldNum" sz="quarter" idx="10"/>
          </p:nvPr>
        </p:nvSpPr>
        <p:spPr/>
        <p:txBody>
          <a:bodyPr/>
          <a:lstStyle/>
          <a:p>
            <a:fld id="{6FE1740B-F4E8-4815-B84D-1331100976B0}" type="slidenum">
              <a:rPr lang="en-US" smtClean="0"/>
              <a:t>20</a:t>
            </a:fld>
            <a:endParaRPr lang="en-US" dirty="0"/>
          </a:p>
        </p:txBody>
      </p:sp>
    </p:spTree>
    <p:extLst>
      <p:ext uri="{BB962C8B-B14F-4D97-AF65-F5344CB8AC3E}">
        <p14:creationId xmlns:p14="http://schemas.microsoft.com/office/powerpoint/2010/main" val="202476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a:t>
            </a:r>
            <a:r>
              <a:rPr lang="en-US" baseline="0" dirty="0" err="1" smtClean="0"/>
              <a:t>Tdap</a:t>
            </a:r>
            <a:r>
              <a:rPr lang="en-US" baseline="0" dirty="0" smtClean="0"/>
              <a:t> vaccination example, your goal will depend on the resources you have – time, people – and your starting point.  </a:t>
            </a:r>
          </a:p>
          <a:p>
            <a:r>
              <a:rPr lang="en-US" baseline="0" dirty="0" smtClean="0"/>
              <a:t>Your overall goal may require </a:t>
            </a:r>
            <a:r>
              <a:rPr lang="en-US" baseline="0" dirty="0" err="1" smtClean="0"/>
              <a:t>subgoals</a:t>
            </a:r>
            <a:r>
              <a:rPr lang="en-US" baseline="0" dirty="0" smtClean="0"/>
              <a:t> like my marathon example.</a:t>
            </a:r>
          </a:p>
        </p:txBody>
      </p:sp>
      <p:sp>
        <p:nvSpPr>
          <p:cNvPr id="4" name="Slide Number Placeholder 3"/>
          <p:cNvSpPr>
            <a:spLocks noGrp="1"/>
          </p:cNvSpPr>
          <p:nvPr>
            <p:ph type="sldNum" sz="quarter" idx="10"/>
          </p:nvPr>
        </p:nvSpPr>
        <p:spPr/>
        <p:txBody>
          <a:bodyPr/>
          <a:lstStyle/>
          <a:p>
            <a:fld id="{6FE1740B-F4E8-4815-B84D-1331100976B0}" type="slidenum">
              <a:rPr lang="en-US" smtClean="0"/>
              <a:t>21</a:t>
            </a:fld>
            <a:endParaRPr lang="en-US" dirty="0"/>
          </a:p>
        </p:txBody>
      </p:sp>
    </p:spTree>
    <p:extLst>
      <p:ext uri="{BB962C8B-B14F-4D97-AF65-F5344CB8AC3E}">
        <p14:creationId xmlns:p14="http://schemas.microsoft.com/office/powerpoint/2010/main" val="426524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a:t>
            </a:r>
            <a:r>
              <a:rPr lang="en-US" baseline="0" dirty="0" smtClean="0"/>
              <a:t> that we know what success means to us.  How will we know if we are getting or there with our changes?  How will we know that the changes we make are actually an improvement and not just a different direction.</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22</a:t>
            </a:fld>
            <a:endParaRPr lang="en-US" dirty="0"/>
          </a:p>
        </p:txBody>
      </p:sp>
    </p:spTree>
    <p:extLst>
      <p:ext uri="{BB962C8B-B14F-4D97-AF65-F5344CB8AC3E}">
        <p14:creationId xmlns:p14="http://schemas.microsoft.com/office/powerpoint/2010/main" val="2355240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to measure your progress.  Think</a:t>
            </a:r>
            <a:r>
              <a:rPr lang="en-US" baseline="0" dirty="0" smtClean="0"/>
              <a:t> about your SMART goal.  </a:t>
            </a:r>
            <a:r>
              <a:rPr lang="en-US" dirty="0" smtClean="0"/>
              <a:t>You’ll want to measure your</a:t>
            </a:r>
            <a:r>
              <a:rPr lang="en-US" baseline="0" dirty="0" smtClean="0"/>
              <a:t> overall goal as well as the sub goals or steps you identify to get there.  Here are two examples of measures of success.  There are many more in the toolkit.  Some measures look at patient outcomes, others look at practice process.  </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23</a:t>
            </a:fld>
            <a:endParaRPr lang="en-US" dirty="0"/>
          </a:p>
        </p:txBody>
      </p:sp>
    </p:spTree>
    <p:extLst>
      <p:ext uri="{BB962C8B-B14F-4D97-AF65-F5344CB8AC3E}">
        <p14:creationId xmlns:p14="http://schemas.microsoft.com/office/powerpoint/2010/main" val="2551162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identified our problem and our vision for the future.  We figured out how we’ll know when we get to the future.  Now we’re getting closer to talking about solutions</a:t>
            </a:r>
            <a:r>
              <a:rPr lang="en-US" baseline="0" dirty="0" smtClean="0"/>
              <a:t> but not just yet. </a:t>
            </a:r>
          </a:p>
          <a:p>
            <a:r>
              <a:rPr lang="en-US" baseline="0" dirty="0" smtClean="0"/>
              <a:t>Before that, we have to understand why the problem exists. </a:t>
            </a:r>
            <a:r>
              <a:rPr lang="en-US" dirty="0" smtClean="0"/>
              <a:t> </a:t>
            </a:r>
          </a:p>
          <a:p>
            <a:endParaRPr lang="en-US" dirty="0" smtClean="0"/>
          </a:p>
          <a:p>
            <a:r>
              <a:rPr lang="en-US" dirty="0" smtClean="0"/>
              <a:t>In medicine,</a:t>
            </a:r>
            <a:r>
              <a:rPr lang="en-US" baseline="0" dirty="0" smtClean="0"/>
              <a:t> this process is called a work-up and a differential diagnosis.  </a:t>
            </a:r>
          </a:p>
          <a:p>
            <a:r>
              <a:rPr lang="en-US" baseline="0" dirty="0" smtClean="0"/>
              <a:t>Or a real-life example.  If Jack isn’t doing well in school, we don’t just tell Jack to do better, we try to figure out why he might be </a:t>
            </a:r>
            <a:r>
              <a:rPr lang="en-US" baseline="0" smtClean="0"/>
              <a:t>doing poorly </a:t>
            </a:r>
            <a:r>
              <a:rPr lang="en-US" baseline="0" dirty="0" smtClean="0"/>
              <a:t>– is he bored?  Is his teacher ineffective?  Is he not getting enough sleep? Or enough help at home?  Maybe his eyesight or vision are bad.  In reality, it might be a bit of all of these things.</a:t>
            </a:r>
          </a:p>
          <a:p>
            <a:endParaRPr lang="en-US" baseline="0" dirty="0" smtClean="0"/>
          </a:p>
          <a:p>
            <a:r>
              <a:rPr lang="en-US" baseline="0" dirty="0" smtClean="0"/>
              <a:t>This sort of thinking is called a root cause analysis.  We do it all the time in our day to day lives.</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24</a:t>
            </a:fld>
            <a:endParaRPr lang="en-US" dirty="0"/>
          </a:p>
        </p:txBody>
      </p:sp>
    </p:spTree>
    <p:extLst>
      <p:ext uri="{BB962C8B-B14F-4D97-AF65-F5344CB8AC3E}">
        <p14:creationId xmlns:p14="http://schemas.microsoft.com/office/powerpoint/2010/main" val="248972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We’ll start with an overview of pertussis.  Pertussis is a highly contagious bacterial infection that can be prevented with vaccination.  Infants get their first vaccines at 2 months of life, however full protection is only achieved after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dose of vaccine at 15-18 months.  We know that newborns and infants are the most vulnerable to severe complications from pertussis, including death, and that mothers are most likely to transmit the disease to an infant.</a:t>
            </a:r>
          </a:p>
          <a:p>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6</a:t>
            </a:fld>
            <a:endParaRPr lang="en-US" dirty="0"/>
          </a:p>
        </p:txBody>
      </p:sp>
    </p:spTree>
    <p:extLst>
      <p:ext uri="{BB962C8B-B14F-4D97-AF65-F5344CB8AC3E}">
        <p14:creationId xmlns:p14="http://schemas.microsoft.com/office/powerpoint/2010/main" val="4123467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Simply put,</a:t>
            </a:r>
            <a:r>
              <a:rPr lang="en-US" baseline="0" dirty="0" smtClean="0"/>
              <a:t> Root Cause Analysis is f</a:t>
            </a:r>
            <a:r>
              <a:rPr lang="en-US" dirty="0" smtClean="0"/>
              <a:t>iguring out all the reasons for why things are the way they are.</a:t>
            </a:r>
          </a:p>
          <a:p>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25</a:t>
            </a:fld>
            <a:endParaRPr lang="en-US" dirty="0"/>
          </a:p>
        </p:txBody>
      </p:sp>
    </p:spTree>
    <p:extLst>
      <p:ext uri="{BB962C8B-B14F-4D97-AF65-F5344CB8AC3E}">
        <p14:creationId xmlns:p14="http://schemas.microsoft.com/office/powerpoint/2010/main" val="1718830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list the reasons is by using a fishbone diagram.  The left side of this tool</a:t>
            </a:r>
            <a:r>
              <a:rPr lang="en-US" baseline="0" dirty="0" smtClean="0"/>
              <a:t> divides reasons or causes into different categories.  You can use these categories or make your own.</a:t>
            </a:r>
          </a:p>
          <a:p>
            <a:r>
              <a:rPr lang="en-US" baseline="0" dirty="0" smtClean="0"/>
              <a:t>A fishbone diagram is a useful, structured, visual way to think about the root causes of your problem.  You may not be able to address all of them but the process will give you a deeper understanding of all of the factors.  From there you can choose one or two of the root causes on which to focus your improvement efforts.  You can also go back to the diagram later to focus future efforts.  </a:t>
            </a:r>
          </a:p>
          <a:p>
            <a:r>
              <a:rPr lang="en-US" baseline="0" dirty="0" smtClean="0"/>
              <a:t>Remember, we’re still talking causes, we’re not talking about solutions yet.</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26</a:t>
            </a:fld>
            <a:endParaRPr lang="en-US" dirty="0"/>
          </a:p>
        </p:txBody>
      </p:sp>
    </p:spTree>
    <p:extLst>
      <p:ext uri="{BB962C8B-B14F-4D97-AF65-F5344CB8AC3E}">
        <p14:creationId xmlns:p14="http://schemas.microsoft.com/office/powerpoint/2010/main" val="1720218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Example RCA for low</a:t>
            </a:r>
            <a:r>
              <a:rPr lang="en-US" baseline="0" dirty="0" smtClean="0"/>
              <a:t> </a:t>
            </a:r>
            <a:r>
              <a:rPr lang="en-US" baseline="0" dirty="0" err="1" smtClean="0"/>
              <a:t>Tdap</a:t>
            </a:r>
            <a:r>
              <a:rPr lang="en-US" baseline="0" dirty="0" smtClean="0"/>
              <a:t> vaccination rates. </a:t>
            </a:r>
          </a:p>
          <a:p>
            <a:r>
              <a:rPr lang="en-US" baseline="0" dirty="0" smtClean="0"/>
              <a:t>Now that we understand the full complexity of the problem, we can start to think about some of the solutions.</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27</a:t>
            </a:fld>
            <a:endParaRPr lang="en-US" dirty="0"/>
          </a:p>
        </p:txBody>
      </p:sp>
    </p:spTree>
    <p:extLst>
      <p:ext uri="{BB962C8B-B14F-4D97-AF65-F5344CB8AC3E}">
        <p14:creationId xmlns:p14="http://schemas.microsoft.com/office/powerpoint/2010/main" val="286185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I’ve come up with several potential solutions to our problems</a:t>
            </a:r>
            <a:r>
              <a:rPr lang="en-US" baseline="0" dirty="0" smtClean="0"/>
              <a:t> based on the root causes</a:t>
            </a:r>
          </a:p>
          <a:p>
            <a:r>
              <a:rPr lang="en-US" baseline="0" dirty="0" smtClean="0"/>
              <a:t>There are sample standing orders for you to adapt on the Toolkit website.</a:t>
            </a:r>
          </a:p>
          <a:p>
            <a:r>
              <a:rPr lang="en-US" baseline="0" dirty="0" smtClean="0"/>
              <a:t>There are also links to great educational materials – do not re-create the wheel.</a:t>
            </a:r>
          </a:p>
          <a:p>
            <a:r>
              <a:rPr lang="en-US" baseline="0" dirty="0" smtClean="0"/>
              <a:t>I’ll talk a little more about performance feedback later.</a:t>
            </a:r>
          </a:p>
          <a:p>
            <a:endParaRPr lang="en-US" baseline="0" dirty="0" smtClean="0"/>
          </a:p>
          <a:p>
            <a:r>
              <a:rPr lang="en-US" baseline="0" dirty="0" smtClean="0"/>
              <a:t>So, we did a good job of coming up with a list of potential solutions.  How do we pick the one or two we want to work on?</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28</a:t>
            </a:fld>
            <a:endParaRPr lang="en-US" dirty="0"/>
          </a:p>
        </p:txBody>
      </p:sp>
    </p:spTree>
    <p:extLst>
      <p:ext uri="{BB962C8B-B14F-4D97-AF65-F5344CB8AC3E}">
        <p14:creationId xmlns:p14="http://schemas.microsoft.com/office/powerpoint/2010/main" val="2167823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tool I really like is a priority grid.  The toolkit has</a:t>
            </a:r>
            <a:r>
              <a:rPr lang="en-US" baseline="0" dirty="0" smtClean="0"/>
              <a:t> a footnote with more resources if you want to go deeper with this.  </a:t>
            </a:r>
          </a:p>
          <a:p>
            <a:r>
              <a:rPr lang="en-US" baseline="0" dirty="0" smtClean="0"/>
              <a:t>With the priority grid, you rate the ease of implementing a solution and you rate its potential impact, that is, how effectively it will move you towards your goal or how many patients you will reach.</a:t>
            </a:r>
          </a:p>
          <a:p>
            <a:r>
              <a:rPr lang="en-US" baseline="0" dirty="0" smtClean="0"/>
              <a:t>It is especially useful when there is disagreement amongst team members.  I encourage you to use a white board, post-its and markers.  Have everyone gather around and move each post it in response to the discussion.  You will usually arrive at consensus allowing you to pick the most highly feasible and impactful solutions from your list.</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29</a:t>
            </a:fld>
            <a:endParaRPr lang="en-US" dirty="0"/>
          </a:p>
        </p:txBody>
      </p:sp>
    </p:spTree>
    <p:extLst>
      <p:ext uri="{BB962C8B-B14F-4D97-AF65-F5344CB8AC3E}">
        <p14:creationId xmlns:p14="http://schemas.microsoft.com/office/powerpoint/2010/main" val="1347037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finally get to where we wanted to start – changing something!</a:t>
            </a:r>
          </a:p>
          <a:p>
            <a:r>
              <a:rPr lang="en-US" baseline="0" dirty="0" smtClean="0"/>
              <a:t>We identified a problem.  We imagined our vision of the future.  We figured out how to measure our success.  We analyzed the root causes of the problem and we identified the most feasible and impactful solution.</a:t>
            </a:r>
          </a:p>
          <a:p>
            <a:endParaRPr lang="en-US" baseline="0" dirty="0" smtClean="0"/>
          </a:p>
          <a:p>
            <a:r>
              <a:rPr lang="en-US" baseline="0" dirty="0" smtClean="0"/>
              <a:t>We’re going to talk about the second of the two most important takeaways from this talk.  PDSA cycles.  A PDSA cycle is way to easily test a solution to a problem.</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30</a:t>
            </a:fld>
            <a:endParaRPr lang="en-US" dirty="0"/>
          </a:p>
        </p:txBody>
      </p:sp>
    </p:spTree>
    <p:extLst>
      <p:ext uri="{BB962C8B-B14F-4D97-AF65-F5344CB8AC3E}">
        <p14:creationId xmlns:p14="http://schemas.microsoft.com/office/powerpoint/2010/main" val="2589565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a:t>
            </a:r>
            <a:r>
              <a:rPr lang="en-US" baseline="0" dirty="0" smtClean="0"/>
              <a:t> the common reactions to requests for change, a PDSA is not option A</a:t>
            </a:r>
            <a:endParaRPr lang="en-US" dirty="0" smtClean="0"/>
          </a:p>
          <a:p>
            <a:r>
              <a:rPr lang="en-US" baseline="0" dirty="0" smtClean="0"/>
              <a:t>Neither is it B, even though this is how we usually approach change – Complicated plans created by a few people in a meeting room “rolled out” to a stressed-out and annoyed front-line staff.</a:t>
            </a:r>
          </a:p>
          <a:p>
            <a:endParaRPr lang="en-US" baseline="0" dirty="0" smtClean="0"/>
          </a:p>
          <a:p>
            <a:r>
              <a:rPr lang="en-US" baseline="0" dirty="0" smtClean="0"/>
              <a:t>PDSA, as many of you probably already know, is C, Plan, Do, Study, Act.</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31</a:t>
            </a:fld>
            <a:endParaRPr lang="en-US" dirty="0"/>
          </a:p>
        </p:txBody>
      </p:sp>
    </p:spTree>
    <p:extLst>
      <p:ext uri="{BB962C8B-B14F-4D97-AF65-F5344CB8AC3E}">
        <p14:creationId xmlns:p14="http://schemas.microsoft.com/office/powerpoint/2010/main" val="3107245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One of the hardest things about achieving a large goal (like running a marathon or getting out of the house on time) is the anticipation of the amount of work it will take to get there.  As we do in our own lives, break down the large goal (change) into small, quick steps.</a:t>
            </a:r>
          </a:p>
          <a:p>
            <a:endParaRPr lang="en-US" baseline="0" dirty="0" smtClean="0"/>
          </a:p>
        </p:txBody>
      </p:sp>
      <p:sp>
        <p:nvSpPr>
          <p:cNvPr id="4" name="Slide Number Placeholder 3"/>
          <p:cNvSpPr>
            <a:spLocks noGrp="1"/>
          </p:cNvSpPr>
          <p:nvPr>
            <p:ph type="sldNum" sz="quarter" idx="10"/>
          </p:nvPr>
        </p:nvSpPr>
        <p:spPr/>
        <p:txBody>
          <a:bodyPr/>
          <a:lstStyle/>
          <a:p>
            <a:fld id="{6FE1740B-F4E8-4815-B84D-1331100976B0}" type="slidenum">
              <a:rPr lang="en-US" smtClean="0"/>
              <a:t>32</a:t>
            </a:fld>
            <a:endParaRPr lang="en-US" dirty="0"/>
          </a:p>
        </p:txBody>
      </p:sp>
    </p:spTree>
    <p:extLst>
      <p:ext uri="{BB962C8B-B14F-4D97-AF65-F5344CB8AC3E}">
        <p14:creationId xmlns:p14="http://schemas.microsoft.com/office/powerpoint/2010/main" val="800677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that’s it!  The quality improvement process is really just four simple steps.</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33</a:t>
            </a:fld>
            <a:endParaRPr lang="en-US" dirty="0"/>
          </a:p>
        </p:txBody>
      </p:sp>
    </p:spTree>
    <p:extLst>
      <p:ext uri="{BB962C8B-B14F-4D97-AF65-F5344CB8AC3E}">
        <p14:creationId xmlns:p14="http://schemas.microsoft.com/office/powerpoint/2010/main" val="2885086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thing I want to talk about is using data to drive improvement and improve communication in your practice.  It is a culture shift that has been happening in healthcare for a while.  Kaiser</a:t>
            </a:r>
            <a:r>
              <a:rPr lang="en-US" baseline="0" dirty="0" smtClean="0"/>
              <a:t> was clearly an early adopter with provider performance feedback.  CMS has now taken the lead at the national level with value-based reimbursement.  </a:t>
            </a:r>
          </a:p>
          <a:p>
            <a:r>
              <a:rPr lang="en-US" baseline="0" dirty="0" smtClean="0"/>
              <a:t>It is now the norm to measure the quality of our work and compare that to our peers at least on the organizational level.  Doing that on the individual level will lead to similar results, better quality and satisfaction for both patients and providers.</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34</a:t>
            </a:fld>
            <a:endParaRPr lang="en-US" dirty="0"/>
          </a:p>
        </p:txBody>
      </p:sp>
    </p:spTree>
    <p:extLst>
      <p:ext uri="{BB962C8B-B14F-4D97-AF65-F5344CB8AC3E}">
        <p14:creationId xmlns:p14="http://schemas.microsoft.com/office/powerpoint/2010/main" val="79259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 represents the number of cases of pertussis in California over the past 60 years.  The pertussis vaccine was introduced in the late 1940s with a subsequent decline reaching a nadir throughout the 1970s.  We started noticing an increase in the incidence of pertussis starting in the 1990s and leading to an epidemic year in 2010 which is the spike you see on the right-hand side of the screen. Currently we’re seeing a level of pertussis similar to the 1950s.  Other states have experienced a similar trend.  There are many reasons the incidence of pertussis may be increasing.  It may be due to an increase in non-vaccinators, an increase diagnosis due to newer PCR-testing or increased community and provider awareness leading to more testing.  Finally, in the 1990s we changed from a live whole-cell to an acellular vaccine which may confer less protection or a shorter duration of protection.  While we do not know what is precisely contributing to this rise in cases of pertussis, we do believe that our current efforts should focus on prevention through vaccination of pregnant women to provide immunity to our most vulnerable population, infants.  Public Health authorities agree that we should expect peaks in pertussis incidence every 2-3 years.</a:t>
            </a:r>
          </a:p>
          <a:p>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7</a:t>
            </a:fld>
            <a:endParaRPr lang="en-US" dirty="0"/>
          </a:p>
        </p:txBody>
      </p:sp>
    </p:spTree>
    <p:extLst>
      <p:ext uri="{BB962C8B-B14F-4D97-AF65-F5344CB8AC3E}">
        <p14:creationId xmlns:p14="http://schemas.microsoft.com/office/powerpoint/2010/main" val="2374693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a:t>
            </a:r>
            <a:r>
              <a:rPr lang="en-US" baseline="0" dirty="0" smtClean="0"/>
              <a:t> how to display data. </a:t>
            </a:r>
            <a:endParaRPr lang="en-US" dirty="0" smtClean="0"/>
          </a:p>
          <a:p>
            <a:r>
              <a:rPr lang="en-US" dirty="0" smtClean="0"/>
              <a:t>Both graphs show trends over time.</a:t>
            </a:r>
          </a:p>
          <a:p>
            <a:r>
              <a:rPr lang="en-US" dirty="0" smtClean="0"/>
              <a:t>Top graph – incite a bit of competition</a:t>
            </a:r>
            <a:r>
              <a:rPr lang="en-US" baseline="0" dirty="0" smtClean="0"/>
              <a:t> between teams.  The horizontal line at the top is the overall practice goal.</a:t>
            </a:r>
          </a:p>
          <a:p>
            <a:r>
              <a:rPr lang="en-US" baseline="0" dirty="0" smtClean="0"/>
              <a:t>Bottom graph – keep up enthusiasm, show the practice how it’s efforts are moving it closer to the goal.</a:t>
            </a:r>
          </a:p>
          <a:p>
            <a:endParaRPr lang="en-US" baseline="0" dirty="0" smtClean="0"/>
          </a:p>
          <a:p>
            <a:r>
              <a:rPr lang="en-US" baseline="0" dirty="0" smtClean="0"/>
              <a:t>You might be thinking that your providers would never go for this.  Start with the lower graph.  Then add anonymous comparison data.  Then consider identifying the teams.  It’s a culture change that will take time.</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35</a:t>
            </a:fld>
            <a:endParaRPr lang="en-US" dirty="0"/>
          </a:p>
        </p:txBody>
      </p:sp>
    </p:spTree>
    <p:extLst>
      <p:ext uri="{BB962C8B-B14F-4D97-AF65-F5344CB8AC3E}">
        <p14:creationId xmlns:p14="http://schemas.microsoft.com/office/powerpoint/2010/main" val="3955574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of public data sharing for accountability is the San Francisco Community Clinic Consortium http://www.sfccc.org/our-partner-clinics/</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36</a:t>
            </a:fld>
            <a:endParaRPr lang="en-US" dirty="0"/>
          </a:p>
        </p:txBody>
      </p:sp>
    </p:spTree>
    <p:extLst>
      <p:ext uri="{BB962C8B-B14F-4D97-AF65-F5344CB8AC3E}">
        <p14:creationId xmlns:p14="http://schemas.microsoft.com/office/powerpoint/2010/main" val="722746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little</a:t>
            </a:r>
            <a:r>
              <a:rPr lang="en-US" baseline="0" dirty="0" smtClean="0"/>
              <a:t> tour of the Toolkit.</a:t>
            </a:r>
          </a:p>
          <a:p>
            <a:endParaRPr lang="en-US" baseline="0" dirty="0" smtClean="0"/>
          </a:p>
          <a:p>
            <a:r>
              <a:rPr lang="en-US" baseline="0" dirty="0" smtClean="0"/>
              <a:t>Remember to tell us about your efforts and your baseline data.</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37</a:t>
            </a:fld>
            <a:endParaRPr lang="en-US" dirty="0"/>
          </a:p>
        </p:txBody>
      </p:sp>
    </p:spTree>
    <p:extLst>
      <p:ext uri="{BB962C8B-B14F-4D97-AF65-F5344CB8AC3E}">
        <p14:creationId xmlns:p14="http://schemas.microsoft.com/office/powerpoint/2010/main" val="98566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I mentioned, newborns and infants are at highest risk of complications and death from pertussis.  This slide shows that for every 100 people hospitalized for pertussis, 61% are less than 4 months old.   All of the deaths from pertussis in 2014 and 2015 occurred in infants less than 5 weeks old.  This tells us that we should be working to protect our youngest citizens, particularly in the first few weeks and months of their lives.    </a:t>
            </a:r>
          </a:p>
          <a:p>
            <a:r>
              <a:rPr lang="en-US" dirty="0" smtClean="0"/>
              <a:t>1</a:t>
            </a:r>
            <a:r>
              <a:rPr lang="en-US" baseline="0" dirty="0" smtClean="0"/>
              <a:t> </a:t>
            </a:r>
            <a:r>
              <a:rPr lang="en-US" baseline="0" dirty="0" smtClean="0"/>
              <a:t>death in 2015, 3 in 2014</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8</a:t>
            </a:fld>
            <a:endParaRPr lang="en-US" dirty="0"/>
          </a:p>
        </p:txBody>
      </p:sp>
    </p:spTree>
    <p:extLst>
      <p:ext uri="{BB962C8B-B14F-4D97-AF65-F5344CB8AC3E}">
        <p14:creationId xmlns:p14="http://schemas.microsoft.com/office/powerpoint/2010/main" val="142176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know that immunity to pertussis wanes over time, maybe as little as 2 years after vaccination.   In 2012 there was a pertussis outbreak in the UK.  The government implemented a nationwide </a:t>
            </a:r>
            <a:r>
              <a:rPr lang="en-US" sz="1200" kern="1200" dirty="0" err="1" smtClean="0">
                <a:solidFill>
                  <a:schemeClr val="tx1"/>
                </a:solidFill>
                <a:effectLst/>
                <a:latin typeface="+mn-lt"/>
                <a:ea typeface="+mn-ea"/>
                <a:cs typeface="+mn-cs"/>
              </a:rPr>
              <a:t>Tdap</a:t>
            </a:r>
            <a:r>
              <a:rPr lang="en-US" sz="1200" kern="1200" dirty="0" smtClean="0">
                <a:solidFill>
                  <a:schemeClr val="tx1"/>
                </a:solidFill>
                <a:effectLst/>
                <a:latin typeface="+mn-lt"/>
                <a:ea typeface="+mn-ea"/>
                <a:cs typeface="+mn-cs"/>
              </a:rPr>
              <a:t> vaccination program for pregnant women which reduced hospitalizations by 70% for babies under 3 months.  The vaccine was 91% effective in this age group. </a:t>
            </a:r>
          </a:p>
          <a:p>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9</a:t>
            </a:fld>
            <a:endParaRPr lang="en-US" dirty="0"/>
          </a:p>
        </p:txBody>
      </p:sp>
    </p:spTree>
    <p:extLst>
      <p:ext uri="{BB962C8B-B14F-4D97-AF65-F5344CB8AC3E}">
        <p14:creationId xmlns:p14="http://schemas.microsoft.com/office/powerpoint/2010/main" val="408764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p>
          <a:p>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10</a:t>
            </a:fld>
            <a:endParaRPr lang="en-US" dirty="0"/>
          </a:p>
        </p:txBody>
      </p:sp>
    </p:spTree>
    <p:extLst>
      <p:ext uri="{BB962C8B-B14F-4D97-AF65-F5344CB8AC3E}">
        <p14:creationId xmlns:p14="http://schemas.microsoft.com/office/powerpoint/2010/main" val="382563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summarize, vaccination in pregnancy rather than the postpartum period has many benefits.  Pertussis antibodies are transported across the placenta to the fetus and so both the mother and the newborn have pertussis protection at the time of delivery.  We know that repeated and closely spaced doses of </a:t>
            </a:r>
            <a:r>
              <a:rPr lang="en-US" sz="1200" kern="1200" dirty="0" err="1" smtClean="0">
                <a:solidFill>
                  <a:schemeClr val="tx1"/>
                </a:solidFill>
                <a:effectLst/>
                <a:latin typeface="+mn-lt"/>
                <a:ea typeface="+mn-ea"/>
                <a:cs typeface="+mn-cs"/>
              </a:rPr>
              <a:t>Tdap</a:t>
            </a:r>
            <a:r>
              <a:rPr lang="en-US" sz="1200" kern="1200" dirty="0" smtClean="0">
                <a:solidFill>
                  <a:schemeClr val="tx1"/>
                </a:solidFill>
                <a:effectLst/>
                <a:latin typeface="+mn-lt"/>
                <a:ea typeface="+mn-ea"/>
                <a:cs typeface="+mn-cs"/>
              </a:rPr>
              <a:t> are safe.  As such, the CDC and several large societies recommend third trimester vaccination regardless of vaccination history. Once a mother is vaccinated, it takes up to 2 weeks for her to mount a protective antibody response.  The baby is born without immunity and it may be weeks before antibodies are present in high enough levels in breast milk to confer protection (and this is if the mother chooses to breastfeed).  However, if a mother is vaccinated in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trimester of pregnancy, antibodies are passed through the placenta to the fetus and the baby has pertussis protection from birth.  Additionally, the infant will receive protection from breastfeeding starting at birth.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to return to the previous question, of whether a women in her third trimester of pregnancy should be vaccinated if she was vaccinate 1 year prior, the answer is yes.</a:t>
            </a:r>
          </a:p>
          <a:p>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11</a:t>
            </a:fld>
            <a:endParaRPr lang="en-US" dirty="0"/>
          </a:p>
        </p:txBody>
      </p:sp>
    </p:spTree>
    <p:extLst>
      <p:ext uri="{BB962C8B-B14F-4D97-AF65-F5344CB8AC3E}">
        <p14:creationId xmlns:p14="http://schemas.microsoft.com/office/powerpoint/2010/main" val="40374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r>
              <a:rPr lang="en-US" dirty="0" smtClean="0"/>
              <a:t>Trick question!  All </a:t>
            </a:r>
            <a:r>
              <a:rPr lang="en-US" dirty="0" smtClean="0"/>
              <a:t>of the </a:t>
            </a:r>
            <a:r>
              <a:rPr lang="en-US" dirty="0" smtClean="0"/>
              <a:t>above.</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12</a:t>
            </a:fld>
            <a:endParaRPr lang="en-US" dirty="0"/>
          </a:p>
        </p:txBody>
      </p:sp>
    </p:spTree>
    <p:extLst>
      <p:ext uri="{BB962C8B-B14F-4D97-AF65-F5344CB8AC3E}">
        <p14:creationId xmlns:p14="http://schemas.microsoft.com/office/powerpoint/2010/main" val="24562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you know why</a:t>
            </a:r>
            <a:r>
              <a:rPr lang="en-US" baseline="0" dirty="0" smtClean="0"/>
              <a:t> prenatal </a:t>
            </a:r>
            <a:r>
              <a:rPr lang="en-US" baseline="0" dirty="0" err="1" smtClean="0"/>
              <a:t>Tdap</a:t>
            </a:r>
            <a:r>
              <a:rPr lang="en-US" baseline="0" dirty="0" smtClean="0"/>
              <a:t> vaccination is so important, we’d like to introduce you to a toolkit we’ve produced to help you, in your prenatal care practice improve vaccination rates.  Besides being good for patient outcomes and public health, it’s great for increasing team spirit within the practice, encouraging professional development and may get you some needed credits for your specialty recertification.  </a:t>
            </a:r>
          </a:p>
          <a:p>
            <a:r>
              <a:rPr lang="en-US" baseline="0" dirty="0" smtClean="0"/>
              <a:t>First, a couple of poll questions.</a:t>
            </a:r>
            <a:endParaRPr lang="en-US" dirty="0"/>
          </a:p>
        </p:txBody>
      </p:sp>
      <p:sp>
        <p:nvSpPr>
          <p:cNvPr id="4" name="Slide Number Placeholder 3"/>
          <p:cNvSpPr>
            <a:spLocks noGrp="1"/>
          </p:cNvSpPr>
          <p:nvPr>
            <p:ph type="sldNum" sz="quarter" idx="10"/>
          </p:nvPr>
        </p:nvSpPr>
        <p:spPr/>
        <p:txBody>
          <a:bodyPr/>
          <a:lstStyle/>
          <a:p>
            <a:fld id="{6FE1740B-F4E8-4815-B84D-1331100976B0}" type="slidenum">
              <a:rPr lang="en-US" smtClean="0"/>
              <a:t>13</a:t>
            </a:fld>
            <a:endParaRPr lang="en-US" dirty="0"/>
          </a:p>
        </p:txBody>
      </p:sp>
    </p:spTree>
    <p:extLst>
      <p:ext uri="{BB962C8B-B14F-4D97-AF65-F5344CB8AC3E}">
        <p14:creationId xmlns:p14="http://schemas.microsoft.com/office/powerpoint/2010/main" val="63156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6781800" y="5524500"/>
            <a:ext cx="2026920" cy="105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533400"/>
            <a:ext cx="7772400" cy="2590800"/>
          </a:xfrm>
        </p:spPr>
        <p:txBody>
          <a:bodyPr/>
          <a:lstStyle>
            <a:lvl1pPr>
              <a:defRPr baseline="0">
                <a:solidFill>
                  <a:srgbClr val="1F78E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00400"/>
            <a:ext cx="6400800" cy="1295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userDrawn="1"/>
        </p:nvSpPr>
        <p:spPr>
          <a:xfrm>
            <a:off x="411480" y="5554692"/>
            <a:ext cx="6751320" cy="105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0" name="Picture 2" descr="P:\Logos\PHD Logo\PHD logo_rgb.jp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4167" y="5212245"/>
            <a:ext cx="2736833" cy="11123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29200" y="5323533"/>
            <a:ext cx="2625347" cy="1001067"/>
          </a:xfrm>
          <a:prstGeom prst="rect">
            <a:avLst/>
          </a:prstGeom>
        </p:spPr>
      </p:pic>
    </p:spTree>
    <p:extLst>
      <p:ext uri="{BB962C8B-B14F-4D97-AF65-F5344CB8AC3E}">
        <p14:creationId xmlns:p14="http://schemas.microsoft.com/office/powerpoint/2010/main" val="10701703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540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034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6507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122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2502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150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777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306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030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233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6810D-EB20-4F0A-85CE-3AE8C6804B78}" type="datetimeFigureOut">
              <a:rPr lang="en-US" smtClean="0">
                <a:solidFill>
                  <a:prstClr val="black">
                    <a:tint val="75000"/>
                  </a:prstClr>
                </a:solidFill>
              </a:rPr>
              <a:pPr/>
              <a:t>3/25/2016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A6B38-421E-4216-A69C-6D4F54987B8F}"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p:nvSpPr>
        <p:spPr>
          <a:xfrm>
            <a:off x="304800" y="228600"/>
            <a:ext cx="8534400" cy="6400800"/>
          </a:xfrm>
          <a:prstGeom prst="rect">
            <a:avLst/>
          </a:prstGeom>
          <a:noFill/>
          <a:ln w="53975" cap="sq">
            <a:solidFill>
              <a:srgbClr val="E57543"/>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descr="P:\Logos\PHD Logo\PHD logo_rgb.jpg"/>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4167" y="5410200"/>
            <a:ext cx="2736833" cy="11123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29200" y="5521488"/>
            <a:ext cx="2625347" cy="1001067"/>
          </a:xfrm>
          <a:prstGeom prst="rect">
            <a:avLst/>
          </a:prstGeom>
        </p:spPr>
      </p:pic>
    </p:spTree>
    <p:extLst>
      <p:ext uri="{BB962C8B-B14F-4D97-AF65-F5344CB8AC3E}">
        <p14:creationId xmlns:p14="http://schemas.microsoft.com/office/powerpoint/2010/main" val="966882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00" spc="0" baseline="0">
          <a:solidFill>
            <a:srgbClr val="1F78E3"/>
          </a:solidFill>
          <a:latin typeface="Gill Sans MT" pitchFamily="34" charset="0"/>
          <a:ea typeface="+mj-ea"/>
          <a:cs typeface="+mj-cs"/>
        </a:defRPr>
      </a:lvl1pPr>
    </p:titleStyle>
    <p:bodyStyle>
      <a:lvl1pPr marL="342900" indent="-342900" algn="l" defTabSz="914400" rtl="0" eaLnBrk="1" latinLnBrk="0" hangingPunct="1">
        <a:spcBef>
          <a:spcPct val="20000"/>
        </a:spcBef>
        <a:buSzPct val="60000"/>
        <a:buFont typeface="Wingdings" pitchFamily="2" charset="2"/>
        <a:buChar char="§"/>
        <a:defRPr sz="3200" kern="1200">
          <a:solidFill>
            <a:srgbClr val="6D6D6D"/>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6D6D6D"/>
          </a:solidFill>
          <a:latin typeface="Gill Sans MT" pitchFamily="34" charset="0"/>
          <a:ea typeface="+mn-ea"/>
          <a:cs typeface="+mn-cs"/>
        </a:defRPr>
      </a:lvl2pPr>
      <a:lvl3pPr marL="1143000" indent="-228600" algn="l" defTabSz="914400" rtl="0" eaLnBrk="1" latinLnBrk="0" hangingPunct="1">
        <a:spcBef>
          <a:spcPct val="20000"/>
        </a:spcBef>
        <a:buSzPct val="60000"/>
        <a:buFont typeface="Wingdings" pitchFamily="2" charset="2"/>
        <a:buChar char="§"/>
        <a:defRPr sz="2400" kern="1200">
          <a:solidFill>
            <a:srgbClr val="6D6D6D"/>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6D6D6D"/>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6D6D6D"/>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fcdcp.org/tdaptoolk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fcdcp.org/tdaptoolki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en.wikipedia.org/wiki/Ishikawa_diagra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sfcdcp.org/tdaptoolki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8" Type="http://schemas.openxmlformats.org/officeDocument/2006/relationships/hyperlink" Target="http://eziz.org/resources/pertussis-promo-materials/" TargetMode="External"/><Relationship Id="rId3" Type="http://schemas.openxmlformats.org/officeDocument/2006/relationships/hyperlink" Target="http://immunizationforwomen.org/providers/diseases-vaccines/tetanus-diphtheria-pertussis/resources.php" TargetMode="External"/><Relationship Id="rId7" Type="http://schemas.openxmlformats.org/officeDocument/2006/relationships/hyperlink" Target="http://immunizationforwomen.org/uploads/AA576_Tear%20pad%20FAQTDAP%202015.pdf" TargetMode="External"/><Relationship Id="rId2" Type="http://schemas.openxmlformats.org/officeDocument/2006/relationships/hyperlink" Target="http://www.ihi.org/" TargetMode="External"/><Relationship Id="rId1" Type="http://schemas.openxmlformats.org/officeDocument/2006/relationships/slideLayout" Target="../slideLayouts/slideLayout2.xml"/><Relationship Id="rId6" Type="http://schemas.openxmlformats.org/officeDocument/2006/relationships/hyperlink" Target="http://eziz.org/vaccine-storage/" TargetMode="External"/><Relationship Id="rId5" Type="http://schemas.openxmlformats.org/officeDocument/2006/relationships/hyperlink" Target="http://www.cdph.ca.gov/programs/immunize/pages/pertussissummaryreports.aspx" TargetMode="External"/><Relationship Id="rId4" Type="http://schemas.openxmlformats.org/officeDocument/2006/relationships/hyperlink" Target="http://www.cdc.gov/mmwr/preview/mmwrhtml/mm6207a4.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Prenatal </a:t>
            </a:r>
            <a:r>
              <a:rPr lang="en-US" dirty="0" err="1"/>
              <a:t>Tdap</a:t>
            </a:r>
            <a:r>
              <a:rPr lang="en-US" dirty="0"/>
              <a:t> Vaccination: </a:t>
            </a:r>
            <a:r>
              <a:rPr lang="en-US" dirty="0" smtClean="0"/>
              <a:t/>
            </a:r>
            <a:br>
              <a:rPr lang="en-US" dirty="0" smtClean="0"/>
            </a:br>
            <a:r>
              <a:rPr lang="en-US" dirty="0" smtClean="0"/>
              <a:t>Quality</a:t>
            </a:r>
            <a:r>
              <a:rPr lang="en-US" dirty="0"/>
              <a:t> </a:t>
            </a:r>
            <a:r>
              <a:rPr lang="en-US" dirty="0" smtClean="0"/>
              <a:t>Improvement </a:t>
            </a:r>
            <a:r>
              <a:rPr lang="en-US" dirty="0"/>
              <a:t>to </a:t>
            </a:r>
            <a:r>
              <a:rPr lang="en-US" dirty="0" smtClean="0"/>
              <a:t/>
            </a:r>
            <a:br>
              <a:rPr lang="en-US" dirty="0" smtClean="0"/>
            </a:br>
            <a:r>
              <a:rPr lang="en-US" dirty="0" smtClean="0"/>
              <a:t>Reduce </a:t>
            </a:r>
            <a:r>
              <a:rPr lang="en-US" dirty="0"/>
              <a:t>Infant Mortality</a:t>
            </a:r>
          </a:p>
        </p:txBody>
      </p:sp>
      <p:sp>
        <p:nvSpPr>
          <p:cNvPr id="3" name="Subtitle 2"/>
          <p:cNvSpPr>
            <a:spLocks noGrp="1"/>
          </p:cNvSpPr>
          <p:nvPr>
            <p:ph type="subTitle" idx="1"/>
          </p:nvPr>
        </p:nvSpPr>
        <p:spPr/>
        <p:txBody>
          <a:bodyPr>
            <a:normAutofit fontScale="62500" lnSpcReduction="20000"/>
          </a:bodyPr>
          <a:lstStyle/>
          <a:p>
            <a:r>
              <a:rPr lang="en-US" dirty="0" smtClean="0"/>
              <a:t>Sona Aggarwal, MD MPH</a:t>
            </a:r>
          </a:p>
          <a:p>
            <a:r>
              <a:rPr lang="en-US" dirty="0"/>
              <a:t>Misa Perron-Burdick, MD, </a:t>
            </a:r>
            <a:r>
              <a:rPr lang="en-US" dirty="0" smtClean="0"/>
              <a:t>MAS </a:t>
            </a:r>
          </a:p>
          <a:p>
            <a:r>
              <a:rPr lang="en-US" dirty="0" smtClean="0"/>
              <a:t>Cora Hoover, MD MPH</a:t>
            </a:r>
          </a:p>
          <a:p>
            <a:r>
              <a:rPr lang="en-US" dirty="0" smtClean="0"/>
              <a:t>San Francisco Department of Public Health</a:t>
            </a:r>
          </a:p>
        </p:txBody>
      </p:sp>
      <p:sp>
        <p:nvSpPr>
          <p:cNvPr id="4" name="Rectangle 3"/>
          <p:cNvSpPr/>
          <p:nvPr/>
        </p:nvSpPr>
        <p:spPr>
          <a:xfrm>
            <a:off x="3276600" y="4488766"/>
            <a:ext cx="2813527" cy="923330"/>
          </a:xfrm>
          <a:prstGeom prst="rect">
            <a:avLst/>
          </a:prstGeom>
        </p:spPr>
        <p:txBody>
          <a:bodyPr wrap="none">
            <a:spAutoFit/>
          </a:bodyPr>
          <a:lstStyle/>
          <a:p>
            <a:pPr algn="ctr"/>
            <a:r>
              <a:rPr lang="en-US" u="sng" dirty="0" smtClean="0">
                <a:hlinkClick r:id="rId2"/>
              </a:rPr>
              <a:t>www.sfcdcp.org/tdaptoolkit</a:t>
            </a:r>
            <a:endParaRPr lang="en-US" u="sng" dirty="0" smtClean="0"/>
          </a:p>
          <a:p>
            <a:pPr algn="ctr"/>
            <a:endParaRPr lang="en-US" u="sng" dirty="0"/>
          </a:p>
          <a:p>
            <a:pPr algn="ctr"/>
            <a:r>
              <a:rPr lang="en-US" dirty="0" smtClean="0">
                <a:solidFill>
                  <a:schemeClr val="bg1">
                    <a:lumMod val="50000"/>
                  </a:schemeClr>
                </a:solidFill>
              </a:rPr>
              <a:t>March 22, 2016</a:t>
            </a:r>
            <a:endParaRPr lang="en-US" dirty="0">
              <a:solidFill>
                <a:schemeClr val="bg1">
                  <a:lumMod val="50000"/>
                </a:schemeClr>
              </a:solidFill>
            </a:endParaRPr>
          </a:p>
        </p:txBody>
      </p:sp>
    </p:spTree>
    <p:extLst>
      <p:ext uri="{BB962C8B-B14F-4D97-AF65-F5344CB8AC3E}">
        <p14:creationId xmlns:p14="http://schemas.microsoft.com/office/powerpoint/2010/main" val="2890640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a:bodyPr>
          <a:lstStyle/>
          <a:p>
            <a:r>
              <a:rPr lang="en-US" dirty="0" smtClean="0"/>
              <a:t>Mom was vaccinated 1 year ago, should she be vaccinated during the current pregnancy?</a:t>
            </a:r>
            <a:endParaRPr lang="en-US" dirty="0"/>
          </a:p>
        </p:txBody>
      </p:sp>
      <p:sp>
        <p:nvSpPr>
          <p:cNvPr id="3" name="Content Placeholder 2"/>
          <p:cNvSpPr>
            <a:spLocks noGrp="1"/>
          </p:cNvSpPr>
          <p:nvPr>
            <p:ph idx="1"/>
          </p:nvPr>
        </p:nvSpPr>
        <p:spPr>
          <a:xfrm>
            <a:off x="457200" y="2743200"/>
            <a:ext cx="8229600" cy="3124200"/>
          </a:xfrm>
        </p:spPr>
        <p:txBody>
          <a:bodyPr/>
          <a:lstStyle/>
          <a:p>
            <a:pPr marL="514350" indent="-514350">
              <a:buFont typeface="+mj-lt"/>
              <a:buAutoNum type="alphaUcPeriod"/>
            </a:pPr>
            <a:r>
              <a:rPr lang="en-US" dirty="0" smtClean="0"/>
              <a:t>Yes</a:t>
            </a:r>
          </a:p>
          <a:p>
            <a:pPr marL="514350" indent="-514350">
              <a:buFont typeface="+mj-lt"/>
              <a:buAutoNum type="alphaUcPeriod"/>
            </a:pPr>
            <a:r>
              <a:rPr lang="en-US" dirty="0" smtClean="0"/>
              <a:t>No</a:t>
            </a:r>
            <a:endParaRPr lang="en-US" dirty="0"/>
          </a:p>
        </p:txBody>
      </p:sp>
      <p:sp>
        <p:nvSpPr>
          <p:cNvPr id="4" name="5-Point Star 3"/>
          <p:cNvSpPr/>
          <p:nvPr/>
        </p:nvSpPr>
        <p:spPr>
          <a:xfrm>
            <a:off x="8153400" y="60198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3408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Why vaccinate during pregnancy?</a:t>
            </a:r>
            <a:endParaRPr lang="en-US" dirty="0"/>
          </a:p>
        </p:txBody>
      </p:sp>
      <p:sp>
        <p:nvSpPr>
          <p:cNvPr id="3" name="Content Placeholder 2"/>
          <p:cNvSpPr>
            <a:spLocks noGrp="1"/>
          </p:cNvSpPr>
          <p:nvPr>
            <p:ph idx="1"/>
          </p:nvPr>
        </p:nvSpPr>
        <p:spPr>
          <a:xfrm>
            <a:off x="628650" y="1447800"/>
            <a:ext cx="7981950" cy="4423812"/>
          </a:xfrm>
        </p:spPr>
        <p:txBody>
          <a:bodyPr>
            <a:normAutofit/>
          </a:bodyPr>
          <a:lstStyle/>
          <a:p>
            <a:pPr>
              <a:spcBef>
                <a:spcPts val="0"/>
              </a:spcBef>
            </a:pPr>
            <a:r>
              <a:rPr lang="en-US" sz="2200" dirty="0" smtClean="0"/>
              <a:t>Vaccination is </a:t>
            </a:r>
            <a:r>
              <a:rPr lang="en-US" sz="2200" dirty="0"/>
              <a:t>the most important strategy to prevent </a:t>
            </a:r>
            <a:r>
              <a:rPr lang="en-US" sz="2200" dirty="0" smtClean="0"/>
              <a:t>infection and death </a:t>
            </a:r>
            <a:r>
              <a:rPr lang="en-US" sz="2200" dirty="0"/>
              <a:t>in infants </a:t>
            </a:r>
            <a:r>
              <a:rPr lang="en-US" sz="2200" dirty="0" smtClean="0"/>
              <a:t>(CDC)</a:t>
            </a:r>
          </a:p>
          <a:p>
            <a:pPr>
              <a:spcBef>
                <a:spcPts val="0"/>
              </a:spcBef>
            </a:pPr>
            <a:endParaRPr lang="en-US" sz="2200" dirty="0" smtClean="0"/>
          </a:p>
          <a:p>
            <a:pPr>
              <a:spcBef>
                <a:spcPts val="0"/>
              </a:spcBef>
            </a:pPr>
            <a:r>
              <a:rPr lang="en-US" sz="2200" dirty="0" smtClean="0"/>
              <a:t>Repeat and closely spaced doses are safe</a:t>
            </a:r>
          </a:p>
          <a:p>
            <a:pPr>
              <a:spcBef>
                <a:spcPts val="0"/>
              </a:spcBef>
            </a:pPr>
            <a:endParaRPr lang="en-US" sz="2200" dirty="0" smtClean="0"/>
          </a:p>
          <a:p>
            <a:pPr>
              <a:spcBef>
                <a:spcPts val="0"/>
              </a:spcBef>
            </a:pPr>
            <a:r>
              <a:rPr lang="en-US" sz="2200" dirty="0" smtClean="0"/>
              <a:t>Third trimester vaccination recommended </a:t>
            </a:r>
            <a:r>
              <a:rPr lang="en-US" sz="2200" dirty="0"/>
              <a:t>by </a:t>
            </a:r>
            <a:r>
              <a:rPr lang="en-US" sz="2200" dirty="0" smtClean="0"/>
              <a:t>CDC, ACOG </a:t>
            </a:r>
            <a:r>
              <a:rPr lang="en-US" sz="2200" dirty="0"/>
              <a:t>and </a:t>
            </a:r>
            <a:r>
              <a:rPr lang="en-US" sz="2200" dirty="0" smtClean="0"/>
              <a:t>AAFP, regardless of vaccination history</a:t>
            </a:r>
          </a:p>
          <a:p>
            <a:pPr>
              <a:spcBef>
                <a:spcPts val="0"/>
              </a:spcBef>
            </a:pPr>
            <a:endParaRPr lang="en-US" sz="2200" dirty="0" smtClean="0"/>
          </a:p>
          <a:p>
            <a:pPr>
              <a:spcBef>
                <a:spcPts val="0"/>
              </a:spcBef>
            </a:pPr>
            <a:r>
              <a:rPr lang="en-US" sz="2200" dirty="0"/>
              <a:t>Antibodies to pertussis are actively transported across the placenta to </a:t>
            </a:r>
            <a:r>
              <a:rPr lang="en-US" sz="2200" dirty="0" smtClean="0"/>
              <a:t>fetus</a:t>
            </a:r>
          </a:p>
          <a:p>
            <a:pPr marL="0" indent="0">
              <a:spcBef>
                <a:spcPts val="0"/>
              </a:spcBef>
              <a:buNone/>
            </a:pPr>
            <a:endParaRPr lang="en-US" sz="2200" dirty="0"/>
          </a:p>
          <a:p>
            <a:pPr>
              <a:spcBef>
                <a:spcPts val="0"/>
              </a:spcBef>
            </a:pPr>
            <a:endParaRPr lang="en-US" sz="2200" dirty="0"/>
          </a:p>
        </p:txBody>
      </p:sp>
      <p:sp>
        <p:nvSpPr>
          <p:cNvPr id="5" name="Rectangle 4"/>
          <p:cNvSpPr/>
          <p:nvPr/>
        </p:nvSpPr>
        <p:spPr>
          <a:xfrm>
            <a:off x="838200" y="5410200"/>
            <a:ext cx="7543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79847" y="5340697"/>
            <a:ext cx="7784306" cy="1061829"/>
          </a:xfrm>
          <a:prstGeom prst="rect">
            <a:avLst/>
          </a:prstGeom>
        </p:spPr>
        <p:txBody>
          <a:bodyPr wrap="square">
            <a:spAutoFit/>
          </a:bodyPr>
          <a:lstStyle/>
          <a:p>
            <a:pPr>
              <a:buClr>
                <a:srgbClr val="FF9900"/>
              </a:buClr>
            </a:pPr>
            <a:r>
              <a:rPr lang="en-US" sz="1050" dirty="0">
                <a:solidFill>
                  <a:schemeClr val="bg1">
                    <a:lumMod val="65000"/>
                  </a:schemeClr>
                </a:solidFill>
              </a:rPr>
              <a:t>de Voer RM, et al. Seroprevalence and placental transportation of maternal antibodies specific for </a:t>
            </a:r>
            <a:r>
              <a:rPr lang="en-US" sz="1050" i="1" dirty="0">
                <a:solidFill>
                  <a:schemeClr val="bg1">
                    <a:lumMod val="65000"/>
                  </a:schemeClr>
                </a:solidFill>
              </a:rPr>
              <a:t>Neisseria meningitidis </a:t>
            </a:r>
            <a:r>
              <a:rPr lang="en-US" sz="1050" dirty="0">
                <a:solidFill>
                  <a:schemeClr val="bg1">
                    <a:lumMod val="65000"/>
                  </a:schemeClr>
                </a:solidFill>
              </a:rPr>
              <a:t>serogroup C, </a:t>
            </a:r>
            <a:r>
              <a:rPr lang="en-US" sz="1050" i="1" dirty="0">
                <a:solidFill>
                  <a:schemeClr val="bg1">
                    <a:lumMod val="65000"/>
                  </a:schemeClr>
                </a:solidFill>
              </a:rPr>
              <a:t>Haemophilus influenzae </a:t>
            </a:r>
            <a:r>
              <a:rPr lang="en-US" sz="1050" dirty="0">
                <a:solidFill>
                  <a:schemeClr val="bg1">
                    <a:lumMod val="65000"/>
                  </a:schemeClr>
                </a:solidFill>
              </a:rPr>
              <a:t>type B, diphtheria, tetanus, and pertussis. Clin Infect Dis. 2009 Jul 1;49(1):58-64. </a:t>
            </a:r>
          </a:p>
          <a:p>
            <a:pPr>
              <a:buClr>
                <a:srgbClr val="FF9900"/>
              </a:buClr>
            </a:pPr>
            <a:r>
              <a:rPr lang="en-US" sz="1050" dirty="0">
                <a:solidFill>
                  <a:schemeClr val="bg1">
                    <a:lumMod val="65000"/>
                  </a:schemeClr>
                </a:solidFill>
              </a:rPr>
              <a:t>Gall SA, et al. Maternal immunization with tetanus-diphtheria-pertussis vaccine: effect on maternal and neonatal serum antibody levels. Am J Obstet Gynecol 2011;204</a:t>
            </a:r>
          </a:p>
          <a:p>
            <a:pPr>
              <a:buClr>
                <a:srgbClr val="FF9900"/>
              </a:buClr>
            </a:pPr>
            <a:r>
              <a:rPr lang="en-US" sz="1050" dirty="0">
                <a:solidFill>
                  <a:schemeClr val="bg1">
                    <a:lumMod val="65000"/>
                  </a:schemeClr>
                </a:solidFill>
              </a:rPr>
              <a:t>Hardy-Fairbanks et al. Immune responses in infants whose mothers received Tdap vaccine during pregnancy. PIDJ. 2013.</a:t>
            </a:r>
          </a:p>
          <a:p>
            <a:pPr>
              <a:buClr>
                <a:srgbClr val="FF9900"/>
              </a:buClr>
            </a:pPr>
            <a:r>
              <a:rPr lang="en-US" sz="1050" dirty="0">
                <a:solidFill>
                  <a:schemeClr val="bg1">
                    <a:lumMod val="65000"/>
                  </a:schemeClr>
                </a:solidFill>
              </a:rPr>
              <a:t>Munoz et al. Safety and Immunogenicity of Tdap during pregnancy in mothers and infants: A randomized clinical trial. JAMA. 2014.</a:t>
            </a:r>
          </a:p>
        </p:txBody>
      </p:sp>
    </p:spTree>
    <p:extLst>
      <p:ext uri="{BB962C8B-B14F-4D97-AF65-F5344CB8AC3E}">
        <p14:creationId xmlns:p14="http://schemas.microsoft.com/office/powerpoint/2010/main" val="369058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dirty="0" smtClean="0"/>
              <a:t>Who is responsible for delivering preventive services during pregnancy?</a:t>
            </a:r>
            <a:endParaRPr lang="en-US" dirty="0"/>
          </a:p>
        </p:txBody>
      </p:sp>
      <p:sp>
        <p:nvSpPr>
          <p:cNvPr id="3" name="Content Placeholder 2"/>
          <p:cNvSpPr>
            <a:spLocks noGrp="1"/>
          </p:cNvSpPr>
          <p:nvPr>
            <p:ph idx="1"/>
          </p:nvPr>
        </p:nvSpPr>
        <p:spPr>
          <a:xfrm>
            <a:off x="457200" y="2362200"/>
            <a:ext cx="8229600" cy="3352800"/>
          </a:xfrm>
        </p:spPr>
        <p:txBody>
          <a:bodyPr/>
          <a:lstStyle/>
          <a:p>
            <a:pPr marL="514350" indent="-514350">
              <a:buFont typeface="+mj-lt"/>
              <a:buAutoNum type="alphaUcPeriod"/>
            </a:pPr>
            <a:r>
              <a:rPr lang="en-US" dirty="0" smtClean="0"/>
              <a:t>Provider</a:t>
            </a:r>
          </a:p>
          <a:p>
            <a:pPr marL="514350" indent="-514350">
              <a:buFont typeface="+mj-lt"/>
              <a:buAutoNum type="alphaUcPeriod"/>
            </a:pPr>
            <a:r>
              <a:rPr lang="en-US" dirty="0" smtClean="0"/>
              <a:t>RN</a:t>
            </a:r>
          </a:p>
          <a:p>
            <a:pPr marL="514350" indent="-514350">
              <a:buFont typeface="+mj-lt"/>
              <a:buAutoNum type="alphaUcPeriod"/>
            </a:pPr>
            <a:r>
              <a:rPr lang="en-US" dirty="0" smtClean="0"/>
              <a:t>MA</a:t>
            </a:r>
          </a:p>
          <a:p>
            <a:pPr marL="514350" indent="-514350">
              <a:buFont typeface="+mj-lt"/>
              <a:buAutoNum type="alphaUcPeriod"/>
            </a:pPr>
            <a:r>
              <a:rPr lang="en-US" dirty="0" smtClean="0"/>
              <a:t>Case manager</a:t>
            </a:r>
          </a:p>
          <a:p>
            <a:pPr marL="514350" indent="-514350">
              <a:buFont typeface="+mj-lt"/>
              <a:buAutoNum type="alphaUcPeriod"/>
            </a:pPr>
            <a:r>
              <a:rPr lang="en-US" dirty="0" smtClean="0"/>
              <a:t>Pharmacist</a:t>
            </a:r>
            <a:endParaRPr lang="en-US" dirty="0"/>
          </a:p>
        </p:txBody>
      </p:sp>
      <p:sp>
        <p:nvSpPr>
          <p:cNvPr id="4" name="5-Point Star 3"/>
          <p:cNvSpPr/>
          <p:nvPr/>
        </p:nvSpPr>
        <p:spPr>
          <a:xfrm>
            <a:off x="8153400" y="60198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0583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868362"/>
          </a:xfrm>
        </p:spPr>
        <p:txBody>
          <a:bodyPr>
            <a:normAutofit fontScale="90000"/>
          </a:bodyPr>
          <a:lstStyle/>
          <a:p>
            <a:r>
              <a:rPr lang="en-US" dirty="0" smtClean="0"/>
              <a:t>Prenatal </a:t>
            </a:r>
            <a:r>
              <a:rPr lang="en-US" dirty="0" err="1" smtClean="0"/>
              <a:t>Tdap</a:t>
            </a:r>
            <a:r>
              <a:rPr lang="en-US" dirty="0" smtClean="0"/>
              <a:t> Vaccination Toolkit: </a:t>
            </a:r>
            <a:br>
              <a:rPr lang="en-US" dirty="0" smtClean="0"/>
            </a:br>
            <a:r>
              <a:rPr lang="en-US" dirty="0" smtClean="0"/>
              <a:t>A Quality Improvement Primer</a:t>
            </a:r>
            <a:endParaRPr lang="en-US" dirty="0"/>
          </a:p>
        </p:txBody>
      </p:sp>
      <p:sp>
        <p:nvSpPr>
          <p:cNvPr id="3" name="Rectangle 2"/>
          <p:cNvSpPr/>
          <p:nvPr/>
        </p:nvSpPr>
        <p:spPr>
          <a:xfrm>
            <a:off x="3165236" y="3733800"/>
            <a:ext cx="2813527" cy="369332"/>
          </a:xfrm>
          <a:prstGeom prst="rect">
            <a:avLst/>
          </a:prstGeom>
        </p:spPr>
        <p:txBody>
          <a:bodyPr wrap="none">
            <a:spAutoFit/>
          </a:bodyPr>
          <a:lstStyle/>
          <a:p>
            <a:r>
              <a:rPr lang="en-US" u="sng" dirty="0">
                <a:hlinkClick r:id="rId3"/>
              </a:rPr>
              <a:t>www.sfcdcp.org/tdaptoolkit</a:t>
            </a:r>
            <a:endParaRPr lang="en-US" dirty="0"/>
          </a:p>
        </p:txBody>
      </p:sp>
    </p:spTree>
    <p:extLst>
      <p:ext uri="{BB962C8B-B14F-4D97-AF65-F5344CB8AC3E}">
        <p14:creationId xmlns:p14="http://schemas.microsoft.com/office/powerpoint/2010/main" val="3897446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114800"/>
          </a:xfrm>
        </p:spPr>
        <p:txBody>
          <a:bodyPr/>
          <a:lstStyle/>
          <a:p>
            <a:pPr marL="514350" indent="-514350">
              <a:buFont typeface="+mj-lt"/>
              <a:buAutoNum type="alphaUcPeriod"/>
            </a:pPr>
            <a:r>
              <a:rPr lang="en-US" dirty="0" smtClean="0"/>
              <a:t>In my office/practice</a:t>
            </a:r>
          </a:p>
          <a:p>
            <a:pPr marL="514350" indent="-514350">
              <a:buFont typeface="+mj-lt"/>
              <a:buAutoNum type="alphaUcPeriod"/>
            </a:pPr>
            <a:r>
              <a:rPr lang="en-US" dirty="0" smtClean="0"/>
              <a:t>In another provider’s office/practice</a:t>
            </a:r>
          </a:p>
          <a:p>
            <a:pPr marL="514350" indent="-514350">
              <a:buFont typeface="+mj-lt"/>
              <a:buAutoNum type="alphaUcPeriod"/>
            </a:pPr>
            <a:r>
              <a:rPr lang="en-US" dirty="0" smtClean="0"/>
              <a:t>At the pharmacy or public health department</a:t>
            </a:r>
          </a:p>
          <a:p>
            <a:pPr marL="514350" indent="-514350">
              <a:buFont typeface="+mj-lt"/>
              <a:buAutoNum type="alphaUcPeriod"/>
            </a:pPr>
            <a:r>
              <a:rPr lang="en-US" dirty="0" smtClean="0"/>
              <a:t>Somewhere else</a:t>
            </a:r>
          </a:p>
          <a:p>
            <a:pPr marL="514350" indent="-514350">
              <a:buFont typeface="+mj-lt"/>
              <a:buAutoNum type="alphaUcPeriod"/>
            </a:pPr>
            <a:r>
              <a:rPr lang="en-US" dirty="0" smtClean="0"/>
              <a:t>I don’t know</a:t>
            </a:r>
            <a:endParaRPr lang="en-US" dirty="0"/>
          </a:p>
        </p:txBody>
      </p:sp>
      <p:sp>
        <p:nvSpPr>
          <p:cNvPr id="3" name="Title 2"/>
          <p:cNvSpPr>
            <a:spLocks noGrp="1"/>
          </p:cNvSpPr>
          <p:nvPr>
            <p:ph type="title"/>
          </p:nvPr>
        </p:nvSpPr>
        <p:spPr/>
        <p:txBody>
          <a:bodyPr>
            <a:normAutofit/>
          </a:bodyPr>
          <a:lstStyle/>
          <a:p>
            <a:r>
              <a:rPr lang="en-US" sz="3600" dirty="0" smtClean="0"/>
              <a:t>Where do your patients get </a:t>
            </a:r>
            <a:r>
              <a:rPr lang="en-US" sz="3600" dirty="0" err="1" smtClean="0"/>
              <a:t>Tdap</a:t>
            </a:r>
            <a:r>
              <a:rPr lang="en-US" sz="3600" dirty="0" smtClean="0"/>
              <a:t> now?</a:t>
            </a:r>
            <a:endParaRPr lang="en-US" sz="3600" dirty="0"/>
          </a:p>
        </p:txBody>
      </p:sp>
      <p:sp>
        <p:nvSpPr>
          <p:cNvPr id="4" name="5-Point Star 3"/>
          <p:cNvSpPr/>
          <p:nvPr/>
        </p:nvSpPr>
        <p:spPr>
          <a:xfrm>
            <a:off x="8153400" y="60198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557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657600"/>
          </a:xfrm>
        </p:spPr>
        <p:txBody>
          <a:bodyPr/>
          <a:lstStyle/>
          <a:p>
            <a:pPr marL="514350" indent="-514350">
              <a:buFont typeface="+mj-lt"/>
              <a:buAutoNum type="alphaUcPeriod"/>
            </a:pPr>
            <a:r>
              <a:rPr lang="en-US" dirty="0" smtClean="0"/>
              <a:t>Rarely </a:t>
            </a:r>
          </a:p>
          <a:p>
            <a:pPr marL="514350" indent="-514350">
              <a:buFont typeface="+mj-lt"/>
              <a:buAutoNum type="alphaUcPeriod"/>
            </a:pPr>
            <a:r>
              <a:rPr lang="en-US" dirty="0" smtClean="0"/>
              <a:t>Sometimes</a:t>
            </a:r>
          </a:p>
          <a:p>
            <a:pPr marL="514350" indent="-514350">
              <a:buFont typeface="+mj-lt"/>
              <a:buAutoNum type="alphaUcPeriod"/>
            </a:pPr>
            <a:r>
              <a:rPr lang="en-US" dirty="0" smtClean="0"/>
              <a:t>Routinely</a:t>
            </a:r>
            <a:endParaRPr lang="en-US" dirty="0"/>
          </a:p>
        </p:txBody>
      </p:sp>
      <p:sp>
        <p:nvSpPr>
          <p:cNvPr id="3" name="Title 2"/>
          <p:cNvSpPr>
            <a:spLocks noGrp="1"/>
          </p:cNvSpPr>
          <p:nvPr>
            <p:ph type="title"/>
          </p:nvPr>
        </p:nvSpPr>
        <p:spPr>
          <a:xfrm>
            <a:off x="457200" y="533400"/>
            <a:ext cx="8229600" cy="868362"/>
          </a:xfrm>
        </p:spPr>
        <p:txBody>
          <a:bodyPr>
            <a:normAutofit fontScale="90000"/>
          </a:bodyPr>
          <a:lstStyle/>
          <a:p>
            <a:r>
              <a:rPr lang="en-US" dirty="0" smtClean="0"/>
              <a:t>How often do you provide</a:t>
            </a:r>
            <a:br>
              <a:rPr lang="en-US" dirty="0" smtClean="0"/>
            </a:br>
            <a:r>
              <a:rPr lang="en-US" dirty="0" smtClean="0"/>
              <a:t> </a:t>
            </a:r>
            <a:r>
              <a:rPr lang="en-US" dirty="0" err="1" smtClean="0"/>
              <a:t>Tdap</a:t>
            </a:r>
            <a:r>
              <a:rPr lang="en-US" dirty="0" smtClean="0"/>
              <a:t> vaccination in your practice?</a:t>
            </a:r>
            <a:endParaRPr lang="en-US" dirty="0"/>
          </a:p>
        </p:txBody>
      </p:sp>
      <p:sp>
        <p:nvSpPr>
          <p:cNvPr id="4" name="5-Point Star 3"/>
          <p:cNvSpPr/>
          <p:nvPr/>
        </p:nvSpPr>
        <p:spPr>
          <a:xfrm>
            <a:off x="8153400" y="60198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007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114800"/>
          </a:xfrm>
        </p:spPr>
        <p:txBody>
          <a:bodyPr/>
          <a:lstStyle/>
          <a:p>
            <a:pPr marL="0" indent="0" algn="ctr">
              <a:buNone/>
            </a:pPr>
            <a:r>
              <a:rPr lang="en-US" dirty="0" smtClean="0"/>
              <a:t>Make changes that lead to better patient outcomes.</a:t>
            </a:r>
          </a:p>
          <a:p>
            <a:pPr marL="0" indent="0" algn="ctr">
              <a:buNone/>
            </a:pPr>
            <a:endParaRPr lang="en-US" dirty="0"/>
          </a:p>
          <a:p>
            <a:pPr marL="0" indent="0" algn="ctr">
              <a:buNone/>
            </a:pPr>
            <a:r>
              <a:rPr lang="en-US" dirty="0" smtClean="0"/>
              <a:t>Goal:  To work smarter not harder</a:t>
            </a:r>
          </a:p>
          <a:p>
            <a:pPr marL="0" indent="0">
              <a:buNone/>
            </a:pPr>
            <a:endParaRPr lang="en-US" dirty="0"/>
          </a:p>
        </p:txBody>
      </p:sp>
      <p:sp>
        <p:nvSpPr>
          <p:cNvPr id="3" name="Title 2"/>
          <p:cNvSpPr>
            <a:spLocks noGrp="1"/>
          </p:cNvSpPr>
          <p:nvPr>
            <p:ph type="title"/>
          </p:nvPr>
        </p:nvSpPr>
        <p:spPr/>
        <p:txBody>
          <a:bodyPr/>
          <a:lstStyle/>
          <a:p>
            <a:r>
              <a:rPr lang="en-US" dirty="0" smtClean="0"/>
              <a:t>Why QI?</a:t>
            </a:r>
            <a:endParaRPr lang="en-US" dirty="0"/>
          </a:p>
        </p:txBody>
      </p:sp>
    </p:spTree>
    <p:extLst>
      <p:ext uri="{BB962C8B-B14F-4D97-AF65-F5344CB8AC3E}">
        <p14:creationId xmlns:p14="http://schemas.microsoft.com/office/powerpoint/2010/main" val="425851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 </a:t>
            </a:r>
            <a:r>
              <a:rPr lang="en-US" dirty="0"/>
              <a:t>M</a:t>
            </a:r>
            <a:r>
              <a:rPr lang="en-US" dirty="0" smtClean="0"/>
              <a:t>ultidisciplinary Approach</a:t>
            </a:r>
            <a:endParaRPr lang="en-US" dirty="0"/>
          </a:p>
        </p:txBody>
      </p:sp>
      <p:sp>
        <p:nvSpPr>
          <p:cNvPr id="3" name="Content Placeholder 2"/>
          <p:cNvSpPr>
            <a:spLocks noGrp="1"/>
          </p:cNvSpPr>
          <p:nvPr>
            <p:ph idx="1"/>
          </p:nvPr>
        </p:nvSpPr>
        <p:spPr>
          <a:xfrm>
            <a:off x="457200" y="1447800"/>
            <a:ext cx="8229600" cy="4419600"/>
          </a:xfrm>
        </p:spPr>
        <p:txBody>
          <a:bodyPr/>
          <a:lstStyle/>
          <a:p>
            <a:r>
              <a:rPr lang="en-US" dirty="0" smtClean="0"/>
              <a:t>Team: Provider, Nurse, Clerical, Allied, QI/Analyst</a:t>
            </a:r>
          </a:p>
          <a:p>
            <a:pPr lvl="1"/>
            <a:r>
              <a:rPr lang="en-US" dirty="0" smtClean="0"/>
              <a:t>Include patients </a:t>
            </a:r>
          </a:p>
          <a:p>
            <a:r>
              <a:rPr lang="en-US" dirty="0" smtClean="0"/>
              <a:t>Meetings: Regular and brief; minutes and action items</a:t>
            </a:r>
          </a:p>
          <a:p>
            <a:r>
              <a:rPr lang="en-US" dirty="0" err="1" smtClean="0"/>
              <a:t>Workplan</a:t>
            </a:r>
            <a:r>
              <a:rPr lang="en-US" dirty="0" smtClean="0"/>
              <a:t>: tasks, target completion dates and responsible individual</a:t>
            </a:r>
          </a:p>
          <a:p>
            <a:pPr marL="0" indent="0">
              <a:buNone/>
            </a:pPr>
            <a:endParaRPr lang="en-US" dirty="0"/>
          </a:p>
        </p:txBody>
      </p:sp>
    </p:spTree>
    <p:extLst>
      <p:ext uri="{BB962C8B-B14F-4D97-AF65-F5344CB8AC3E}">
        <p14:creationId xmlns:p14="http://schemas.microsoft.com/office/powerpoint/2010/main" val="333276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smtClean="0"/>
              <a:t>Four key questions in QI</a:t>
            </a:r>
            <a:endParaRPr lang="en-US" dirty="0"/>
          </a:p>
        </p:txBody>
      </p:sp>
      <p:sp>
        <p:nvSpPr>
          <p:cNvPr id="5" name="Content Placeholder 4"/>
          <p:cNvSpPr>
            <a:spLocks noGrp="1"/>
          </p:cNvSpPr>
          <p:nvPr>
            <p:ph idx="1"/>
          </p:nvPr>
        </p:nvSpPr>
        <p:spPr/>
        <p:txBody>
          <a:bodyPr/>
          <a:lstStyle/>
          <a:p>
            <a:r>
              <a:rPr lang="en-US" dirty="0" smtClean="0"/>
              <a:t>What are we trying to accomplish?</a:t>
            </a:r>
          </a:p>
          <a:p>
            <a:r>
              <a:rPr lang="en-US" dirty="0" smtClean="0"/>
              <a:t>How will we know that a change is an improvement?</a:t>
            </a:r>
          </a:p>
          <a:p>
            <a:r>
              <a:rPr lang="en-US" dirty="0" smtClean="0"/>
              <a:t>What changes will we make that will result in an improvement?</a:t>
            </a:r>
          </a:p>
          <a:p>
            <a:r>
              <a:rPr lang="en-US" dirty="0" smtClean="0"/>
              <a:t>How do we make the changes?</a:t>
            </a:r>
            <a:endParaRPr lang="en-US" dirty="0"/>
          </a:p>
        </p:txBody>
      </p:sp>
      <p:sp>
        <p:nvSpPr>
          <p:cNvPr id="6" name="TextBox 5"/>
          <p:cNvSpPr txBox="1"/>
          <p:nvPr/>
        </p:nvSpPr>
        <p:spPr>
          <a:xfrm>
            <a:off x="537258" y="5029200"/>
            <a:ext cx="8153400" cy="253916"/>
          </a:xfrm>
          <a:prstGeom prst="rect">
            <a:avLst/>
          </a:prstGeom>
          <a:noFill/>
        </p:spPr>
        <p:txBody>
          <a:bodyPr wrap="square" rtlCol="0">
            <a:spAutoFit/>
          </a:bodyPr>
          <a:lstStyle/>
          <a:p>
            <a:r>
              <a:rPr lang="en-US" sz="1050" dirty="0" smtClean="0">
                <a:solidFill>
                  <a:schemeClr val="bg1">
                    <a:lumMod val="50000"/>
                  </a:schemeClr>
                </a:solidFill>
              </a:rPr>
              <a:t>Source:  The Model for Improvement, The Institute for Healthcare Improvement</a:t>
            </a:r>
            <a:endParaRPr lang="en-US" sz="1050" dirty="0">
              <a:solidFill>
                <a:schemeClr val="bg1">
                  <a:lumMod val="50000"/>
                </a:schemeClr>
              </a:solidFill>
            </a:endParaRPr>
          </a:p>
        </p:txBody>
      </p:sp>
    </p:spTree>
    <p:extLst>
      <p:ext uri="{BB962C8B-B14F-4D97-AF65-F5344CB8AC3E}">
        <p14:creationId xmlns:p14="http://schemas.microsoft.com/office/powerpoint/2010/main" val="529997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smtClean="0"/>
              <a:t>The Model for Improvement</a:t>
            </a:r>
            <a:endParaRPr lang="en-US" dirty="0"/>
          </a:p>
        </p:txBody>
      </p:sp>
      <p:sp>
        <p:nvSpPr>
          <p:cNvPr id="5" name="Content Placeholder 4"/>
          <p:cNvSpPr>
            <a:spLocks noGrp="1"/>
          </p:cNvSpPr>
          <p:nvPr>
            <p:ph idx="1"/>
          </p:nvPr>
        </p:nvSpPr>
        <p:spPr/>
        <p:txBody>
          <a:bodyPr/>
          <a:lstStyle/>
          <a:p>
            <a:r>
              <a:rPr lang="en-US" dirty="0" smtClean="0"/>
              <a:t>What are we trying to accomplish?</a:t>
            </a:r>
          </a:p>
          <a:p>
            <a:r>
              <a:rPr lang="en-US" dirty="0">
                <a:solidFill>
                  <a:schemeClr val="bg1">
                    <a:lumMod val="85000"/>
                  </a:schemeClr>
                </a:solidFill>
              </a:rPr>
              <a:t>How will we know that a change is an improvement?</a:t>
            </a:r>
          </a:p>
          <a:p>
            <a:r>
              <a:rPr lang="en-US" dirty="0" smtClean="0">
                <a:solidFill>
                  <a:schemeClr val="bg1">
                    <a:lumMod val="85000"/>
                  </a:schemeClr>
                </a:solidFill>
              </a:rPr>
              <a:t>What changes will we make that will result in an improvement?</a:t>
            </a:r>
          </a:p>
          <a:p>
            <a:r>
              <a:rPr lang="en-US" dirty="0" smtClean="0">
                <a:solidFill>
                  <a:schemeClr val="bg1">
                    <a:lumMod val="85000"/>
                  </a:schemeClr>
                </a:solidFill>
              </a:rPr>
              <a:t>How do we make the changes?</a:t>
            </a:r>
            <a:endParaRPr lang="en-US" dirty="0">
              <a:solidFill>
                <a:schemeClr val="bg1">
                  <a:lumMod val="85000"/>
                </a:schemeClr>
              </a:solidFill>
            </a:endParaRPr>
          </a:p>
        </p:txBody>
      </p:sp>
    </p:spTree>
    <p:extLst>
      <p:ext uri="{BB962C8B-B14F-4D97-AF65-F5344CB8AC3E}">
        <p14:creationId xmlns:p14="http://schemas.microsoft.com/office/powerpoint/2010/main" val="3059053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Today’s Agenda</a:t>
            </a:r>
            <a:endParaRPr lang="en-US" dirty="0"/>
          </a:p>
        </p:txBody>
      </p:sp>
      <p:sp>
        <p:nvSpPr>
          <p:cNvPr id="3" name="Content Placeholder 2"/>
          <p:cNvSpPr>
            <a:spLocks noGrp="1"/>
          </p:cNvSpPr>
          <p:nvPr>
            <p:ph idx="1"/>
          </p:nvPr>
        </p:nvSpPr>
        <p:spPr>
          <a:xfrm>
            <a:off x="457200" y="1752600"/>
            <a:ext cx="8229600" cy="4114800"/>
          </a:xfrm>
        </p:spPr>
        <p:txBody>
          <a:bodyPr/>
          <a:lstStyle/>
          <a:p>
            <a:pPr marL="0" indent="0">
              <a:buNone/>
            </a:pPr>
            <a:r>
              <a:rPr lang="en-US" dirty="0" smtClean="0"/>
              <a:t>Background on pertussis and vaccination</a:t>
            </a:r>
          </a:p>
          <a:p>
            <a:pPr marL="0" indent="0">
              <a:buNone/>
            </a:pPr>
            <a:r>
              <a:rPr lang="en-US" dirty="0" smtClean="0"/>
              <a:t>Quality improvement tips and tricks</a:t>
            </a:r>
          </a:p>
          <a:p>
            <a:pPr marL="0" indent="0">
              <a:buNone/>
            </a:pPr>
            <a:r>
              <a:rPr lang="en-US" dirty="0" smtClean="0"/>
              <a:t>QI Toolkit and website</a:t>
            </a:r>
          </a:p>
          <a:p>
            <a:pPr marL="0" indent="0">
              <a:buNone/>
            </a:pPr>
            <a:r>
              <a:rPr lang="en-US" dirty="0" smtClean="0"/>
              <a:t>Evaluation and feedback</a:t>
            </a:r>
          </a:p>
          <a:p>
            <a:endParaRPr lang="en-US" dirty="0"/>
          </a:p>
        </p:txBody>
      </p:sp>
    </p:spTree>
    <p:extLst>
      <p:ext uri="{BB962C8B-B14F-4D97-AF65-F5344CB8AC3E}">
        <p14:creationId xmlns:p14="http://schemas.microsoft.com/office/powerpoint/2010/main" val="3782635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SMART Goal</a:t>
            </a:r>
            <a:endParaRPr lang="en-US" dirty="0"/>
          </a:p>
        </p:txBody>
      </p:sp>
      <p:sp>
        <p:nvSpPr>
          <p:cNvPr id="4" name="Rectangle 3"/>
          <p:cNvSpPr/>
          <p:nvPr/>
        </p:nvSpPr>
        <p:spPr>
          <a:xfrm>
            <a:off x="838200" y="5410200"/>
            <a:ext cx="7543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Specific:  Focused and easy to understand</a:t>
            </a:r>
          </a:p>
          <a:p>
            <a:r>
              <a:rPr lang="en-US" dirty="0" smtClean="0"/>
              <a:t>Measurable: Data</a:t>
            </a:r>
          </a:p>
          <a:p>
            <a:r>
              <a:rPr lang="en-US" dirty="0" smtClean="0"/>
              <a:t>Achievable:  Possible to accomplish</a:t>
            </a:r>
          </a:p>
          <a:p>
            <a:r>
              <a:rPr lang="en-US" dirty="0" smtClean="0"/>
              <a:t>Results-focused: not process-focused</a:t>
            </a:r>
          </a:p>
          <a:p>
            <a:r>
              <a:rPr lang="en-US" dirty="0" smtClean="0"/>
              <a:t>Time-bound: 60-90 days</a:t>
            </a:r>
          </a:p>
          <a:p>
            <a:pPr marL="0" indent="0" algn="ctr">
              <a:buNone/>
            </a:pPr>
            <a:endParaRPr lang="en-US" u="sng" dirty="0" smtClean="0"/>
          </a:p>
          <a:p>
            <a:pPr marL="0" indent="0">
              <a:buNone/>
            </a:pPr>
            <a:endParaRPr lang="en-US" dirty="0"/>
          </a:p>
        </p:txBody>
      </p:sp>
    </p:spTree>
    <p:extLst>
      <p:ext uri="{BB962C8B-B14F-4D97-AF65-F5344CB8AC3E}">
        <p14:creationId xmlns:p14="http://schemas.microsoft.com/office/powerpoint/2010/main" val="1042075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SMART Goal Example</a:t>
            </a:r>
            <a:endParaRPr lang="en-US" dirty="0"/>
          </a:p>
        </p:txBody>
      </p:sp>
      <p:sp>
        <p:nvSpPr>
          <p:cNvPr id="4" name="Rectangle 3"/>
          <p:cNvSpPr/>
          <p:nvPr/>
        </p:nvSpPr>
        <p:spPr>
          <a:xfrm>
            <a:off x="838200" y="5410200"/>
            <a:ext cx="7543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447800"/>
            <a:ext cx="8229600" cy="5181600"/>
          </a:xfrm>
        </p:spPr>
        <p:txBody>
          <a:bodyPr>
            <a:normAutofit/>
          </a:bodyPr>
          <a:lstStyle/>
          <a:p>
            <a:r>
              <a:rPr lang="en-US" dirty="0" smtClean="0"/>
              <a:t>We </a:t>
            </a:r>
            <a:r>
              <a:rPr lang="en-US" dirty="0"/>
              <a:t>will increase Tdap vaccination rates </a:t>
            </a:r>
            <a:r>
              <a:rPr lang="en-US" dirty="0" smtClean="0"/>
              <a:t>during gestational </a:t>
            </a:r>
            <a:r>
              <a:rPr lang="en-US" dirty="0"/>
              <a:t>weeks 27 through 36 by 10% </a:t>
            </a:r>
            <a:r>
              <a:rPr lang="en-US" dirty="0" smtClean="0"/>
              <a:t>from </a:t>
            </a:r>
            <a:r>
              <a:rPr lang="en-US" dirty="0"/>
              <a:t>a baseline of 50% to a goal of 60% </a:t>
            </a:r>
            <a:r>
              <a:rPr lang="en-US" dirty="0" smtClean="0"/>
              <a:t>by June 15, 2016.</a:t>
            </a:r>
          </a:p>
          <a:p>
            <a:pPr lvl="1"/>
            <a:r>
              <a:rPr lang="en-US" dirty="0" err="1" smtClean="0"/>
              <a:t>Subgoal</a:t>
            </a:r>
            <a:r>
              <a:rPr lang="en-US" dirty="0" smtClean="0"/>
              <a:t>:  We will implement and use a </a:t>
            </a:r>
            <a:r>
              <a:rPr lang="en-US" dirty="0" err="1" smtClean="0"/>
              <a:t>Tdap</a:t>
            </a:r>
            <a:r>
              <a:rPr lang="en-US" dirty="0" smtClean="0"/>
              <a:t> vaccination standing order for 25% of patients (from 0%) by April 30, 2016.</a:t>
            </a:r>
          </a:p>
          <a:p>
            <a:pPr marL="0" indent="0">
              <a:buNone/>
            </a:pPr>
            <a:endParaRPr lang="en-US" dirty="0"/>
          </a:p>
        </p:txBody>
      </p:sp>
    </p:spTree>
    <p:extLst>
      <p:ext uri="{BB962C8B-B14F-4D97-AF65-F5344CB8AC3E}">
        <p14:creationId xmlns:p14="http://schemas.microsoft.com/office/powerpoint/2010/main" val="2506133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smtClean="0"/>
              <a:t>The Model for Improvement</a:t>
            </a:r>
            <a:endParaRPr lang="en-US" dirty="0"/>
          </a:p>
        </p:txBody>
      </p:sp>
      <p:sp>
        <p:nvSpPr>
          <p:cNvPr id="5" name="Content Placeholder 4"/>
          <p:cNvSpPr>
            <a:spLocks noGrp="1"/>
          </p:cNvSpPr>
          <p:nvPr>
            <p:ph idx="1"/>
          </p:nvPr>
        </p:nvSpPr>
        <p:spPr/>
        <p:txBody>
          <a:bodyPr/>
          <a:lstStyle/>
          <a:p>
            <a:r>
              <a:rPr lang="en-US" dirty="0" smtClean="0">
                <a:solidFill>
                  <a:schemeClr val="bg1">
                    <a:lumMod val="85000"/>
                  </a:schemeClr>
                </a:solidFill>
              </a:rPr>
              <a:t>What are we trying to accomplish?</a:t>
            </a:r>
          </a:p>
          <a:p>
            <a:r>
              <a:rPr lang="en-US" dirty="0">
                <a:solidFill>
                  <a:schemeClr val="bg1">
                    <a:lumMod val="50000"/>
                  </a:schemeClr>
                </a:solidFill>
              </a:rPr>
              <a:t>How will we know that a change is </a:t>
            </a:r>
            <a:r>
              <a:rPr lang="en-US" dirty="0" smtClean="0">
                <a:solidFill>
                  <a:schemeClr val="bg1">
                    <a:lumMod val="50000"/>
                  </a:schemeClr>
                </a:solidFill>
              </a:rPr>
              <a:t>an </a:t>
            </a:r>
            <a:r>
              <a:rPr lang="en-US" dirty="0">
                <a:solidFill>
                  <a:schemeClr val="bg1">
                    <a:lumMod val="50000"/>
                  </a:schemeClr>
                </a:solidFill>
              </a:rPr>
              <a:t>improvement?</a:t>
            </a:r>
          </a:p>
          <a:p>
            <a:r>
              <a:rPr lang="en-US" dirty="0" smtClean="0">
                <a:solidFill>
                  <a:schemeClr val="bg1">
                    <a:lumMod val="85000"/>
                  </a:schemeClr>
                </a:solidFill>
              </a:rPr>
              <a:t>What changes will we make that will result in an improvement?</a:t>
            </a:r>
          </a:p>
          <a:p>
            <a:r>
              <a:rPr lang="en-US" dirty="0" smtClean="0">
                <a:solidFill>
                  <a:schemeClr val="bg1">
                    <a:lumMod val="85000"/>
                  </a:schemeClr>
                </a:solidFill>
              </a:rPr>
              <a:t>How do we make the changes?</a:t>
            </a:r>
            <a:endParaRPr lang="en-US" dirty="0">
              <a:solidFill>
                <a:schemeClr val="bg1">
                  <a:lumMod val="85000"/>
                </a:schemeClr>
              </a:solidFill>
            </a:endParaRPr>
          </a:p>
        </p:txBody>
      </p:sp>
    </p:spTree>
    <p:extLst>
      <p:ext uri="{BB962C8B-B14F-4D97-AF65-F5344CB8AC3E}">
        <p14:creationId xmlns:p14="http://schemas.microsoft.com/office/powerpoint/2010/main" val="1620535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119"/>
            <a:ext cx="8229600" cy="868362"/>
          </a:xfrm>
        </p:spPr>
        <p:txBody>
          <a:bodyPr>
            <a:normAutofit fontScale="90000"/>
          </a:bodyPr>
          <a:lstStyle/>
          <a:p>
            <a:r>
              <a:rPr lang="en-US" sz="4900" dirty="0" smtClean="0"/>
              <a:t>Measure, measure, measure!</a:t>
            </a:r>
            <a:br>
              <a:rPr lang="en-US" sz="4900" dirty="0" smtClean="0"/>
            </a:br>
            <a:r>
              <a:rPr lang="en-US" sz="2700" dirty="0" smtClean="0"/>
              <a:t>(before and after)</a:t>
            </a:r>
            <a:endParaRPr lang="en-US" sz="2700" dirty="0"/>
          </a:p>
        </p:txBody>
      </p:sp>
      <p:sp>
        <p:nvSpPr>
          <p:cNvPr id="3" name="Content Placeholder 2"/>
          <p:cNvSpPr>
            <a:spLocks noGrp="1"/>
          </p:cNvSpPr>
          <p:nvPr>
            <p:ph idx="1"/>
          </p:nvPr>
        </p:nvSpPr>
        <p:spPr>
          <a:xfrm>
            <a:off x="533400" y="1752600"/>
            <a:ext cx="8153400" cy="4114800"/>
          </a:xfrm>
        </p:spPr>
        <p:txBody>
          <a:bodyPr>
            <a:normAutofit/>
          </a:bodyPr>
          <a:lstStyle/>
          <a:p>
            <a:pPr marL="0" indent="0">
              <a:buNone/>
            </a:pPr>
            <a:r>
              <a:rPr lang="en-US" dirty="0" smtClean="0"/>
              <a:t>Example measures </a:t>
            </a:r>
            <a:r>
              <a:rPr lang="en-US" dirty="0"/>
              <a:t>of </a:t>
            </a:r>
            <a:r>
              <a:rPr lang="en-US" dirty="0" smtClean="0"/>
              <a:t>success</a:t>
            </a:r>
            <a:r>
              <a:rPr lang="en-US" dirty="0"/>
              <a:t>:  </a:t>
            </a:r>
            <a:endParaRPr lang="en-US" dirty="0" smtClean="0"/>
          </a:p>
          <a:p>
            <a:pPr marL="0" indent="0">
              <a:buNone/>
            </a:pPr>
            <a:endParaRPr lang="en-US" sz="900" dirty="0" smtClean="0"/>
          </a:p>
          <a:p>
            <a:pPr marL="0" indent="0" algn="ctr">
              <a:buNone/>
            </a:pPr>
            <a:r>
              <a:rPr lang="en-US" dirty="0" smtClean="0"/>
              <a:t># patients given vaccine</a:t>
            </a:r>
            <a:endParaRPr lang="en-US" dirty="0"/>
          </a:p>
          <a:p>
            <a:pPr marL="0" indent="0" algn="ctr">
              <a:buNone/>
            </a:pPr>
            <a:r>
              <a:rPr lang="en-US" dirty="0" smtClean="0"/>
              <a:t># patients seen</a:t>
            </a:r>
            <a:endParaRPr lang="en-US" dirty="0"/>
          </a:p>
          <a:p>
            <a:pPr marL="0" indent="0" algn="ctr">
              <a:buNone/>
            </a:pPr>
            <a:endParaRPr lang="en-US" sz="2000" dirty="0" smtClean="0"/>
          </a:p>
          <a:p>
            <a:pPr marL="0" indent="0" algn="ctr">
              <a:buNone/>
            </a:pPr>
            <a:r>
              <a:rPr lang="en-US" dirty="0" smtClean="0"/>
              <a:t># visits using vaccine standing orders</a:t>
            </a:r>
            <a:endParaRPr lang="en-US" dirty="0"/>
          </a:p>
          <a:p>
            <a:pPr marL="0" indent="0" algn="ctr">
              <a:buNone/>
            </a:pPr>
            <a:r>
              <a:rPr lang="en-US" dirty="0"/>
              <a:t># </a:t>
            </a:r>
            <a:r>
              <a:rPr lang="en-US" dirty="0" smtClean="0"/>
              <a:t>total visits</a:t>
            </a:r>
            <a:endParaRPr lang="en-US" dirty="0"/>
          </a:p>
          <a:p>
            <a:endParaRPr lang="en-US" dirty="0"/>
          </a:p>
        </p:txBody>
      </p:sp>
      <p:cxnSp>
        <p:nvCxnSpPr>
          <p:cNvPr id="5" name="Straight Connector 4"/>
          <p:cNvCxnSpPr/>
          <p:nvPr/>
        </p:nvCxnSpPr>
        <p:spPr>
          <a:xfrm>
            <a:off x="2590800" y="3124200"/>
            <a:ext cx="41910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52600" y="4648200"/>
            <a:ext cx="58674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26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smtClean="0"/>
              <a:t>The Model for Improvement</a:t>
            </a:r>
            <a:endParaRPr lang="en-US" dirty="0"/>
          </a:p>
        </p:txBody>
      </p:sp>
      <p:sp>
        <p:nvSpPr>
          <p:cNvPr id="5" name="Content Placeholder 4"/>
          <p:cNvSpPr>
            <a:spLocks noGrp="1"/>
          </p:cNvSpPr>
          <p:nvPr>
            <p:ph idx="1"/>
          </p:nvPr>
        </p:nvSpPr>
        <p:spPr/>
        <p:txBody>
          <a:bodyPr/>
          <a:lstStyle/>
          <a:p>
            <a:r>
              <a:rPr lang="en-US" dirty="0">
                <a:solidFill>
                  <a:schemeClr val="bg1">
                    <a:lumMod val="85000"/>
                  </a:schemeClr>
                </a:solidFill>
              </a:rPr>
              <a:t>What are </a:t>
            </a:r>
            <a:r>
              <a:rPr lang="en-US" dirty="0" smtClean="0">
                <a:solidFill>
                  <a:schemeClr val="bg1">
                    <a:lumMod val="85000"/>
                  </a:schemeClr>
                </a:solidFill>
              </a:rPr>
              <a:t>we trying to accomplish?</a:t>
            </a:r>
          </a:p>
          <a:p>
            <a:r>
              <a:rPr lang="en-US" dirty="0" smtClean="0">
                <a:solidFill>
                  <a:schemeClr val="bg1">
                    <a:lumMod val="85000"/>
                  </a:schemeClr>
                </a:solidFill>
              </a:rPr>
              <a:t>How will we know that a change is an improvement?</a:t>
            </a:r>
          </a:p>
          <a:p>
            <a:r>
              <a:rPr lang="en-US" dirty="0" smtClean="0"/>
              <a:t>What changes will we make that will (actually) result in an improvement?</a:t>
            </a:r>
          </a:p>
          <a:p>
            <a:r>
              <a:rPr lang="en-US" dirty="0" smtClean="0">
                <a:solidFill>
                  <a:schemeClr val="bg1">
                    <a:lumMod val="85000"/>
                  </a:schemeClr>
                </a:solidFill>
              </a:rPr>
              <a:t>How do we make the changes?</a:t>
            </a:r>
            <a:endParaRPr lang="en-US" dirty="0">
              <a:solidFill>
                <a:schemeClr val="bg1">
                  <a:lumMod val="85000"/>
                </a:schemeClr>
              </a:solidFill>
            </a:endParaRPr>
          </a:p>
        </p:txBody>
      </p:sp>
    </p:spTree>
    <p:extLst>
      <p:ext uri="{BB962C8B-B14F-4D97-AF65-F5344CB8AC3E}">
        <p14:creationId xmlns:p14="http://schemas.microsoft.com/office/powerpoint/2010/main" val="3272214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Root Cause Analysis</a:t>
            </a:r>
            <a:endParaRPr lang="en-US" dirty="0"/>
          </a:p>
        </p:txBody>
      </p:sp>
      <p:sp>
        <p:nvSpPr>
          <p:cNvPr id="3" name="Content Placeholder 2"/>
          <p:cNvSpPr>
            <a:spLocks noGrp="1"/>
          </p:cNvSpPr>
          <p:nvPr>
            <p:ph idx="1"/>
          </p:nvPr>
        </p:nvSpPr>
        <p:spPr>
          <a:xfrm>
            <a:off x="457200" y="1275627"/>
            <a:ext cx="8229600" cy="3962400"/>
          </a:xfrm>
        </p:spPr>
        <p:txBody>
          <a:bodyPr/>
          <a:lstStyle/>
          <a:p>
            <a:pPr marL="0" indent="0">
              <a:buNone/>
            </a:pPr>
            <a:r>
              <a:rPr lang="en-US" dirty="0" smtClean="0"/>
              <a:t>A </a:t>
            </a:r>
            <a:r>
              <a:rPr lang="en-US" dirty="0"/>
              <a:t>systematic approach to understanding the causes of an adverse event and identifying system flaws that can be corrected to prevent the error from happening again</a:t>
            </a:r>
            <a:r>
              <a:rPr lang="en-US" dirty="0" smtClean="0"/>
              <a:t>.</a:t>
            </a:r>
          </a:p>
          <a:p>
            <a:pPr marL="0" indent="0" algn="ctr">
              <a:buNone/>
            </a:pPr>
            <a:r>
              <a:rPr lang="en-US" dirty="0" smtClean="0"/>
              <a:t>or</a:t>
            </a:r>
            <a:endParaRPr lang="en-US" dirty="0"/>
          </a:p>
          <a:p>
            <a:pPr marL="0" indent="0">
              <a:buNone/>
            </a:pPr>
            <a:r>
              <a:rPr lang="en-US" dirty="0" smtClean="0"/>
              <a:t>Figuring out all the reasons for why things are the way they are.</a:t>
            </a:r>
            <a:endParaRPr lang="en-US" dirty="0"/>
          </a:p>
        </p:txBody>
      </p:sp>
      <p:sp>
        <p:nvSpPr>
          <p:cNvPr id="4" name="TextBox 3"/>
          <p:cNvSpPr txBox="1"/>
          <p:nvPr/>
        </p:nvSpPr>
        <p:spPr>
          <a:xfrm>
            <a:off x="533400" y="5128314"/>
            <a:ext cx="8153400" cy="253916"/>
          </a:xfrm>
          <a:prstGeom prst="rect">
            <a:avLst/>
          </a:prstGeom>
          <a:noFill/>
        </p:spPr>
        <p:txBody>
          <a:bodyPr wrap="square" rtlCol="0">
            <a:spAutoFit/>
          </a:bodyPr>
          <a:lstStyle/>
          <a:p>
            <a:r>
              <a:rPr lang="en-US" sz="1050" dirty="0" smtClean="0">
                <a:solidFill>
                  <a:schemeClr val="bg1">
                    <a:lumMod val="50000"/>
                  </a:schemeClr>
                </a:solidFill>
              </a:rPr>
              <a:t>Source:  The Institute for Healthcare Improvement</a:t>
            </a:r>
            <a:endParaRPr lang="en-US" sz="1050" dirty="0">
              <a:solidFill>
                <a:schemeClr val="bg1">
                  <a:lumMod val="50000"/>
                </a:schemeClr>
              </a:solidFill>
            </a:endParaRPr>
          </a:p>
        </p:txBody>
      </p:sp>
    </p:spTree>
    <p:extLst>
      <p:ext uri="{BB962C8B-B14F-4D97-AF65-F5344CB8AC3E}">
        <p14:creationId xmlns:p14="http://schemas.microsoft.com/office/powerpoint/2010/main" val="3305737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Root Cause Analysis*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0481" y="1143000"/>
            <a:ext cx="5783036" cy="3562350"/>
          </a:xfrm>
        </p:spPr>
      </p:pic>
      <p:sp>
        <p:nvSpPr>
          <p:cNvPr id="3" name="TextBox 2"/>
          <p:cNvSpPr txBox="1"/>
          <p:nvPr/>
        </p:nvSpPr>
        <p:spPr>
          <a:xfrm>
            <a:off x="2971800" y="1066800"/>
            <a:ext cx="4114800" cy="369332"/>
          </a:xfrm>
          <a:prstGeom prst="rect">
            <a:avLst/>
          </a:prstGeom>
          <a:solidFill>
            <a:schemeClr val="bg1"/>
          </a:solidFill>
        </p:spPr>
        <p:txBody>
          <a:bodyPr wrap="square" rtlCol="0">
            <a:spAutoFit/>
          </a:bodyPr>
          <a:lstStyle/>
          <a:p>
            <a:r>
              <a:rPr lang="en-US" dirty="0" smtClean="0"/>
              <a:t>Causes			</a:t>
            </a:r>
            <a:endParaRPr lang="en-US" dirty="0"/>
          </a:p>
        </p:txBody>
      </p:sp>
      <p:sp>
        <p:nvSpPr>
          <p:cNvPr id="4" name="Rectangle 3"/>
          <p:cNvSpPr/>
          <p:nvPr/>
        </p:nvSpPr>
        <p:spPr>
          <a:xfrm>
            <a:off x="1875388" y="5029200"/>
            <a:ext cx="5393223" cy="369332"/>
          </a:xfrm>
          <a:prstGeom prst="rect">
            <a:avLst/>
          </a:prstGeom>
        </p:spPr>
        <p:txBody>
          <a:bodyPr wrap="square">
            <a:spAutoFit/>
          </a:bodyPr>
          <a:lstStyle/>
          <a:p>
            <a:pPr algn="ctr"/>
            <a:r>
              <a:rPr lang="en-US" dirty="0">
                <a:solidFill>
                  <a:schemeClr val="bg1">
                    <a:lumMod val="65000"/>
                  </a:schemeClr>
                </a:solidFill>
                <a:hlinkClick r:id="rId4"/>
              </a:rPr>
              <a:t>https://en.wikipedia.org/wiki/Ishikawa_diagram</a:t>
            </a:r>
            <a:endParaRPr lang="en-US" dirty="0">
              <a:solidFill>
                <a:schemeClr val="bg1">
                  <a:lumMod val="65000"/>
                </a:schemeClr>
              </a:solidFill>
            </a:endParaRPr>
          </a:p>
        </p:txBody>
      </p:sp>
      <p:sp>
        <p:nvSpPr>
          <p:cNvPr id="5" name="Rectangle 4"/>
          <p:cNvSpPr/>
          <p:nvPr/>
        </p:nvSpPr>
        <p:spPr>
          <a:xfrm>
            <a:off x="2514600" y="4771530"/>
            <a:ext cx="3738780" cy="369332"/>
          </a:xfrm>
          <a:prstGeom prst="rect">
            <a:avLst/>
          </a:prstGeom>
        </p:spPr>
        <p:txBody>
          <a:bodyPr wrap="none">
            <a:spAutoFit/>
          </a:bodyPr>
          <a:lstStyle/>
          <a:p>
            <a:r>
              <a:rPr lang="en-US" dirty="0"/>
              <a:t>* </a:t>
            </a:r>
            <a:r>
              <a:rPr lang="en-US" i="1" dirty="0"/>
              <a:t>note, solutions are not part of a RCA</a:t>
            </a:r>
          </a:p>
        </p:txBody>
      </p:sp>
    </p:spTree>
    <p:extLst>
      <p:ext uri="{BB962C8B-B14F-4D97-AF65-F5344CB8AC3E}">
        <p14:creationId xmlns:p14="http://schemas.microsoft.com/office/powerpoint/2010/main" val="3205219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Root Cause Analysis</a:t>
            </a:r>
            <a:endParaRPr lang="en-US" dirty="0"/>
          </a:p>
        </p:txBody>
      </p:sp>
      <p:pic>
        <p:nvPicPr>
          <p:cNvPr id="7" name="Content Placeholder 6"/>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58000"/>
                    </a14:imgEffect>
                    <a14:imgEffect>
                      <a14:brightnessContrast bright="35000" contrast="37000"/>
                    </a14:imgEffect>
                  </a14:imgLayer>
                </a14:imgProps>
              </a:ext>
              <a:ext uri="{28A0092B-C50C-407E-A947-70E740481C1C}">
                <a14:useLocalDpi xmlns:a14="http://schemas.microsoft.com/office/drawing/2010/main" val="0"/>
              </a:ext>
            </a:extLst>
          </a:blip>
          <a:srcRect l="5445" r="6489" b="14754"/>
          <a:stretch/>
        </p:blipFill>
        <p:spPr>
          <a:xfrm>
            <a:off x="914400" y="1295400"/>
            <a:ext cx="7239000" cy="3962400"/>
          </a:xfrm>
        </p:spPr>
      </p:pic>
    </p:spTree>
    <p:extLst>
      <p:ext uri="{BB962C8B-B14F-4D97-AF65-F5344CB8AC3E}">
        <p14:creationId xmlns:p14="http://schemas.microsoft.com/office/powerpoint/2010/main" val="2225944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Identify Solutions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83984820"/>
              </p:ext>
            </p:extLst>
          </p:nvPr>
        </p:nvGraphicFramePr>
        <p:xfrm>
          <a:off x="457200" y="1211743"/>
          <a:ext cx="8153400" cy="3856044"/>
        </p:xfrm>
        <a:graphic>
          <a:graphicData uri="http://schemas.openxmlformats.org/drawingml/2006/table">
            <a:tbl>
              <a:tblPr firstRow="1" bandRow="1">
                <a:tableStyleId>{5C22544A-7EE6-4342-B048-85BDC9FD1C3A}</a:tableStyleId>
              </a:tblPr>
              <a:tblGrid>
                <a:gridCol w="3433011"/>
                <a:gridCol w="4720389"/>
              </a:tblGrid>
              <a:tr h="449742">
                <a:tc>
                  <a:txBody>
                    <a:bodyPr/>
                    <a:lstStyle/>
                    <a:p>
                      <a:r>
                        <a:rPr lang="en-US" dirty="0" smtClean="0"/>
                        <a:t>Root Cause</a:t>
                      </a:r>
                      <a:endParaRPr lang="en-US" dirty="0"/>
                    </a:p>
                  </a:txBody>
                  <a:tcPr/>
                </a:tc>
                <a:tc>
                  <a:txBody>
                    <a:bodyPr/>
                    <a:lstStyle/>
                    <a:p>
                      <a:r>
                        <a:rPr lang="en-US" dirty="0" smtClean="0"/>
                        <a:t>Potential Solution</a:t>
                      </a:r>
                      <a:endParaRPr lang="en-US" dirty="0"/>
                    </a:p>
                  </a:txBody>
                  <a:tcPr/>
                </a:tc>
              </a:tr>
              <a:tr h="776915">
                <a:tc>
                  <a:txBody>
                    <a:bodyPr/>
                    <a:lstStyle/>
                    <a:p>
                      <a:r>
                        <a:rPr lang="en-US" sz="2200" dirty="0" smtClean="0"/>
                        <a:t>Forget to do it at the right time</a:t>
                      </a:r>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Add </a:t>
                      </a:r>
                      <a:r>
                        <a:rPr lang="en-US" sz="2200" dirty="0" err="1" smtClean="0"/>
                        <a:t>Tdap</a:t>
                      </a:r>
                      <a:r>
                        <a:rPr lang="en-US" sz="2200" dirty="0" smtClean="0"/>
                        <a:t> administration to the </a:t>
                      </a:r>
                      <a:r>
                        <a:rPr lang="en-US" sz="2200" b="1" dirty="0" smtClean="0"/>
                        <a:t>standard workflow </a:t>
                      </a:r>
                      <a:r>
                        <a:rPr lang="en-US" sz="2200" dirty="0" smtClean="0"/>
                        <a:t>for the 28 week clinic visit.</a:t>
                      </a:r>
                      <a:endParaRPr lang="en-US" sz="2200" dirty="0"/>
                    </a:p>
                  </a:txBody>
                  <a:tcPr/>
                </a:tc>
              </a:tr>
              <a:tr h="762000">
                <a:tc>
                  <a:txBody>
                    <a:bodyPr/>
                    <a:lstStyle/>
                    <a:p>
                      <a:r>
                        <a:rPr lang="en-US" sz="2200" dirty="0" smtClean="0"/>
                        <a:t>Provider has too much to do during the visit</a:t>
                      </a:r>
                      <a:endParaRPr lang="en-US" sz="2200" dirty="0"/>
                    </a:p>
                  </a:txBody>
                  <a:tcPr/>
                </a:tc>
                <a:tc>
                  <a:txBody>
                    <a:bodyPr/>
                    <a:lstStyle/>
                    <a:p>
                      <a:r>
                        <a:rPr lang="en-US" sz="2200" b="1" dirty="0" smtClean="0"/>
                        <a:t>Standing orders </a:t>
                      </a:r>
                      <a:r>
                        <a:rPr lang="en-US" sz="2200" dirty="0" smtClean="0"/>
                        <a:t>that allow nursing staff to offer and administer vaccine independently</a:t>
                      </a:r>
                      <a:endParaRPr lang="en-US" sz="2200" dirty="0"/>
                    </a:p>
                  </a:txBody>
                  <a:tcPr/>
                </a:tc>
              </a:tr>
              <a:tr h="449742">
                <a:tc>
                  <a:txBody>
                    <a:bodyPr/>
                    <a:lstStyle/>
                    <a:p>
                      <a:r>
                        <a:rPr lang="en-US" sz="2200" dirty="0" smtClean="0"/>
                        <a:t>Patients</a:t>
                      </a:r>
                      <a:r>
                        <a:rPr lang="en-US" sz="2200" baseline="0" dirty="0" smtClean="0"/>
                        <a:t> refuse</a:t>
                      </a:r>
                      <a:endParaRPr lang="en-US" sz="2200" dirty="0"/>
                    </a:p>
                  </a:txBody>
                  <a:tcPr/>
                </a:tc>
                <a:tc>
                  <a:txBody>
                    <a:bodyPr/>
                    <a:lstStyle/>
                    <a:p>
                      <a:r>
                        <a:rPr lang="en-US" sz="2200" dirty="0" smtClean="0"/>
                        <a:t>Patient </a:t>
                      </a:r>
                      <a:r>
                        <a:rPr lang="en-US" sz="2200" b="1" dirty="0" smtClean="0"/>
                        <a:t>educational materials </a:t>
                      </a:r>
                      <a:r>
                        <a:rPr lang="en-US" sz="2200" dirty="0" smtClean="0"/>
                        <a:t>or class</a:t>
                      </a:r>
                      <a:endParaRPr lang="en-US" sz="2200" dirty="0"/>
                    </a:p>
                  </a:txBody>
                  <a:tcPr/>
                </a:tc>
              </a:tr>
              <a:tr h="388458">
                <a:tc>
                  <a:txBody>
                    <a:bodyPr/>
                    <a:lstStyle/>
                    <a:p>
                      <a:r>
                        <a:rPr lang="en-US" sz="2200" dirty="0" smtClean="0"/>
                        <a:t>Lack of awareness of the problem</a:t>
                      </a:r>
                      <a:endParaRPr lang="en-US" sz="2200" dirty="0"/>
                    </a:p>
                  </a:txBody>
                  <a:tcPr/>
                </a:tc>
                <a:tc>
                  <a:txBody>
                    <a:bodyPr/>
                    <a:lstStyle/>
                    <a:p>
                      <a:r>
                        <a:rPr lang="en-US" sz="2200" b="1" dirty="0" smtClean="0"/>
                        <a:t>Performance</a:t>
                      </a:r>
                      <a:r>
                        <a:rPr lang="en-US" sz="2200" b="1" baseline="0" dirty="0" smtClean="0"/>
                        <a:t> feedback </a:t>
                      </a:r>
                      <a:r>
                        <a:rPr lang="en-US" sz="2200" baseline="0" dirty="0" smtClean="0"/>
                        <a:t>for clinical teams</a:t>
                      </a:r>
                      <a:endParaRPr lang="en-US" sz="2200" dirty="0"/>
                    </a:p>
                  </a:txBody>
                  <a:tcPr/>
                </a:tc>
              </a:tr>
            </a:tbl>
          </a:graphicData>
        </a:graphic>
      </p:graphicFrame>
    </p:spTree>
    <p:extLst>
      <p:ext uri="{BB962C8B-B14F-4D97-AF65-F5344CB8AC3E}">
        <p14:creationId xmlns:p14="http://schemas.microsoft.com/office/powerpoint/2010/main" val="3436390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38200" y="5410200"/>
            <a:ext cx="7543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1437919" y="1217546"/>
            <a:ext cx="0" cy="4726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37919" y="5955434"/>
            <a:ext cx="66721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437919" y="3335207"/>
            <a:ext cx="6672105"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007093" y="1232418"/>
            <a:ext cx="16078" cy="4723016"/>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57200" y="1232418"/>
            <a:ext cx="980719" cy="400110"/>
          </a:xfrm>
          <a:prstGeom prst="rect">
            <a:avLst/>
          </a:prstGeom>
          <a:noFill/>
        </p:spPr>
        <p:txBody>
          <a:bodyPr wrap="square" rtlCol="0">
            <a:spAutoFit/>
          </a:bodyPr>
          <a:lstStyle/>
          <a:p>
            <a:pPr algn="r"/>
            <a:r>
              <a:rPr lang="en-US" sz="2000" dirty="0" smtClean="0"/>
              <a:t>HIGH</a:t>
            </a:r>
            <a:endParaRPr lang="en-US" sz="2000" dirty="0"/>
          </a:p>
        </p:txBody>
      </p:sp>
      <p:sp>
        <p:nvSpPr>
          <p:cNvPr id="23" name="TextBox 22"/>
          <p:cNvSpPr txBox="1"/>
          <p:nvPr/>
        </p:nvSpPr>
        <p:spPr>
          <a:xfrm>
            <a:off x="634050" y="5826833"/>
            <a:ext cx="852100" cy="400110"/>
          </a:xfrm>
          <a:prstGeom prst="rect">
            <a:avLst/>
          </a:prstGeom>
          <a:noFill/>
        </p:spPr>
        <p:txBody>
          <a:bodyPr wrap="square" rtlCol="0">
            <a:spAutoFit/>
          </a:bodyPr>
          <a:lstStyle/>
          <a:p>
            <a:pPr algn="r"/>
            <a:r>
              <a:rPr lang="en-US" sz="2000" dirty="0" smtClean="0"/>
              <a:t>LOW</a:t>
            </a:r>
            <a:endParaRPr lang="en-US" sz="2000" dirty="0"/>
          </a:p>
        </p:txBody>
      </p:sp>
      <p:sp>
        <p:nvSpPr>
          <p:cNvPr id="24" name="TextBox 23"/>
          <p:cNvSpPr txBox="1"/>
          <p:nvPr/>
        </p:nvSpPr>
        <p:spPr>
          <a:xfrm>
            <a:off x="7434775" y="6115790"/>
            <a:ext cx="1302266" cy="369332"/>
          </a:xfrm>
          <a:prstGeom prst="rect">
            <a:avLst/>
          </a:prstGeom>
          <a:noFill/>
        </p:spPr>
        <p:txBody>
          <a:bodyPr wrap="square" rtlCol="0">
            <a:spAutoFit/>
          </a:bodyPr>
          <a:lstStyle/>
          <a:p>
            <a:r>
              <a:rPr lang="en-US" dirty="0" smtClean="0"/>
              <a:t>HIGH</a:t>
            </a:r>
            <a:endParaRPr lang="en-US" dirty="0"/>
          </a:p>
        </p:txBody>
      </p:sp>
      <p:sp>
        <p:nvSpPr>
          <p:cNvPr id="25" name="TextBox 24"/>
          <p:cNvSpPr txBox="1"/>
          <p:nvPr/>
        </p:nvSpPr>
        <p:spPr>
          <a:xfrm>
            <a:off x="3352800" y="6029980"/>
            <a:ext cx="3408401" cy="523220"/>
          </a:xfrm>
          <a:prstGeom prst="rect">
            <a:avLst/>
          </a:prstGeom>
          <a:noFill/>
        </p:spPr>
        <p:txBody>
          <a:bodyPr wrap="square" rtlCol="0">
            <a:spAutoFit/>
          </a:bodyPr>
          <a:lstStyle/>
          <a:p>
            <a:pPr algn="ctr"/>
            <a:r>
              <a:rPr lang="en-US" sz="2800" b="1" dirty="0" smtClean="0"/>
              <a:t>FEASIBILITY</a:t>
            </a:r>
            <a:endParaRPr lang="en-US" sz="2800" b="1" dirty="0"/>
          </a:p>
        </p:txBody>
      </p:sp>
      <p:sp>
        <p:nvSpPr>
          <p:cNvPr id="26" name="TextBox 25"/>
          <p:cNvSpPr txBox="1"/>
          <p:nvPr/>
        </p:nvSpPr>
        <p:spPr>
          <a:xfrm>
            <a:off x="753626" y="2193881"/>
            <a:ext cx="615553" cy="2363026"/>
          </a:xfrm>
          <a:prstGeom prst="rect">
            <a:avLst/>
          </a:prstGeom>
          <a:noFill/>
        </p:spPr>
        <p:txBody>
          <a:bodyPr vert="vert270" wrap="square" rtlCol="0">
            <a:spAutoFit/>
          </a:bodyPr>
          <a:lstStyle/>
          <a:p>
            <a:pPr algn="ctr"/>
            <a:r>
              <a:rPr lang="en-US" sz="2800" b="1" dirty="0" smtClean="0"/>
              <a:t>IMPACT</a:t>
            </a:r>
            <a:endParaRPr lang="en-US" sz="2800" b="1" dirty="0"/>
          </a:p>
        </p:txBody>
      </p:sp>
      <p:sp>
        <p:nvSpPr>
          <p:cNvPr id="27" name="TextBox 26"/>
          <p:cNvSpPr txBox="1"/>
          <p:nvPr/>
        </p:nvSpPr>
        <p:spPr>
          <a:xfrm>
            <a:off x="1448705" y="2634126"/>
            <a:ext cx="1351982" cy="738664"/>
          </a:xfrm>
          <a:prstGeom prst="rect">
            <a:avLst/>
          </a:prstGeom>
          <a:noFill/>
        </p:spPr>
        <p:txBody>
          <a:bodyPr wrap="square" rtlCol="0">
            <a:spAutoFit/>
          </a:bodyPr>
          <a:lstStyle>
            <a:defPPr>
              <a:defRPr lang="en-US"/>
            </a:defPPr>
            <a:lvl1pPr algn="ctr">
              <a:lnSpc>
                <a:spcPct val="150000"/>
              </a:lnSpc>
              <a:defRPr sz="1400">
                <a:solidFill>
                  <a:schemeClr val="bg1">
                    <a:lumMod val="50000"/>
                  </a:schemeClr>
                </a:solidFill>
              </a:defRPr>
            </a:lvl1pPr>
          </a:lstStyle>
          <a:p>
            <a:pPr algn="l"/>
            <a:r>
              <a:rPr lang="en-US" dirty="0"/>
              <a:t>High Impact</a:t>
            </a:r>
          </a:p>
          <a:p>
            <a:pPr algn="l"/>
            <a:r>
              <a:rPr lang="en-US" dirty="0"/>
              <a:t>Low Feasibility</a:t>
            </a:r>
          </a:p>
        </p:txBody>
      </p:sp>
      <p:sp>
        <p:nvSpPr>
          <p:cNvPr id="29" name="TextBox 28"/>
          <p:cNvSpPr txBox="1"/>
          <p:nvPr/>
        </p:nvSpPr>
        <p:spPr>
          <a:xfrm>
            <a:off x="5017137" y="2638051"/>
            <a:ext cx="1569781" cy="738664"/>
          </a:xfrm>
          <a:prstGeom prst="rect">
            <a:avLst/>
          </a:prstGeom>
          <a:noFill/>
        </p:spPr>
        <p:txBody>
          <a:bodyPr wrap="square" rtlCol="0">
            <a:spAutoFit/>
          </a:bodyPr>
          <a:lstStyle/>
          <a:p>
            <a:pPr>
              <a:lnSpc>
                <a:spcPct val="150000"/>
              </a:lnSpc>
            </a:pPr>
            <a:r>
              <a:rPr lang="en-US" sz="1400" dirty="0" smtClean="0">
                <a:solidFill>
                  <a:schemeClr val="bg1">
                    <a:lumMod val="50000"/>
                  </a:schemeClr>
                </a:solidFill>
              </a:rPr>
              <a:t>High Impact</a:t>
            </a:r>
          </a:p>
          <a:p>
            <a:pPr>
              <a:lnSpc>
                <a:spcPct val="150000"/>
              </a:lnSpc>
            </a:pPr>
            <a:r>
              <a:rPr lang="en-US" sz="1400" dirty="0" smtClean="0">
                <a:solidFill>
                  <a:schemeClr val="bg1">
                    <a:lumMod val="50000"/>
                  </a:schemeClr>
                </a:solidFill>
              </a:rPr>
              <a:t>High Feasibility</a:t>
            </a:r>
            <a:endParaRPr lang="en-US" sz="1400" dirty="0">
              <a:solidFill>
                <a:schemeClr val="bg1">
                  <a:lumMod val="50000"/>
                </a:schemeClr>
              </a:solidFill>
            </a:endParaRPr>
          </a:p>
        </p:txBody>
      </p:sp>
      <p:sp>
        <p:nvSpPr>
          <p:cNvPr id="30" name="TextBox 29"/>
          <p:cNvSpPr txBox="1"/>
          <p:nvPr/>
        </p:nvSpPr>
        <p:spPr>
          <a:xfrm>
            <a:off x="1479409" y="5233472"/>
            <a:ext cx="1318341" cy="738664"/>
          </a:xfrm>
          <a:prstGeom prst="rect">
            <a:avLst/>
          </a:prstGeom>
          <a:noFill/>
        </p:spPr>
        <p:txBody>
          <a:bodyPr wrap="square" rtlCol="0">
            <a:spAutoFit/>
          </a:bodyPr>
          <a:lstStyle>
            <a:defPPr>
              <a:defRPr lang="en-US"/>
            </a:defPPr>
            <a:lvl1pPr>
              <a:lnSpc>
                <a:spcPct val="150000"/>
              </a:lnSpc>
              <a:defRPr sz="1400">
                <a:solidFill>
                  <a:schemeClr val="bg1">
                    <a:lumMod val="50000"/>
                  </a:schemeClr>
                </a:solidFill>
              </a:defRPr>
            </a:lvl1pPr>
          </a:lstStyle>
          <a:p>
            <a:r>
              <a:rPr lang="en-US" dirty="0"/>
              <a:t>Low Impact</a:t>
            </a:r>
          </a:p>
          <a:p>
            <a:r>
              <a:rPr lang="en-US" dirty="0"/>
              <a:t>Low Feasibility</a:t>
            </a:r>
          </a:p>
        </p:txBody>
      </p:sp>
      <p:sp>
        <p:nvSpPr>
          <p:cNvPr id="31" name="TextBox 30"/>
          <p:cNvSpPr txBox="1"/>
          <p:nvPr/>
        </p:nvSpPr>
        <p:spPr>
          <a:xfrm>
            <a:off x="5023167" y="5250175"/>
            <a:ext cx="2604533" cy="705258"/>
          </a:xfrm>
          <a:prstGeom prst="rect">
            <a:avLst/>
          </a:prstGeom>
          <a:noFill/>
        </p:spPr>
        <p:txBody>
          <a:bodyPr wrap="square" rtlCol="0">
            <a:spAutoFit/>
          </a:bodyPr>
          <a:lstStyle>
            <a:defPPr>
              <a:defRPr lang="en-US"/>
            </a:defPPr>
            <a:lvl1pPr>
              <a:lnSpc>
                <a:spcPct val="150000"/>
              </a:lnSpc>
              <a:defRPr sz="1400">
                <a:solidFill>
                  <a:schemeClr val="bg1">
                    <a:lumMod val="50000"/>
                  </a:schemeClr>
                </a:solidFill>
              </a:defRPr>
            </a:lvl1pPr>
          </a:lstStyle>
          <a:p>
            <a:r>
              <a:rPr lang="en-US" dirty="0"/>
              <a:t>Low Impact</a:t>
            </a:r>
          </a:p>
          <a:p>
            <a:r>
              <a:rPr lang="en-US" dirty="0"/>
              <a:t>High Feasibility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3573" y="3310736"/>
            <a:ext cx="2315116" cy="2043017"/>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2934" y="3505316"/>
            <a:ext cx="2247954" cy="1983749"/>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9998" y="1092008"/>
            <a:ext cx="2224063" cy="1962666"/>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549" y="992521"/>
            <a:ext cx="2379878" cy="2100167"/>
          </a:xfrm>
          <a:prstGeom prst="rect">
            <a:avLst/>
          </a:prstGeom>
        </p:spPr>
      </p:pic>
      <p:sp>
        <p:nvSpPr>
          <p:cNvPr id="17" name="TextBox 16"/>
          <p:cNvSpPr txBox="1"/>
          <p:nvPr/>
        </p:nvSpPr>
        <p:spPr>
          <a:xfrm>
            <a:off x="2898371" y="3931520"/>
            <a:ext cx="1285816" cy="830997"/>
          </a:xfrm>
          <a:prstGeom prst="rect">
            <a:avLst/>
          </a:prstGeom>
          <a:noFill/>
        </p:spPr>
        <p:txBody>
          <a:bodyPr wrap="square" rtlCol="0">
            <a:spAutoFit/>
          </a:bodyPr>
          <a:lstStyle/>
          <a:p>
            <a:pPr algn="ctr"/>
            <a:r>
              <a:rPr lang="en-US" sz="1600" dirty="0" smtClean="0"/>
              <a:t>Clinician Performance Feedback</a:t>
            </a:r>
          </a:p>
        </p:txBody>
      </p:sp>
      <p:sp>
        <p:nvSpPr>
          <p:cNvPr id="3" name="TextBox 2"/>
          <p:cNvSpPr txBox="1"/>
          <p:nvPr/>
        </p:nvSpPr>
        <p:spPr>
          <a:xfrm>
            <a:off x="6275471" y="1600200"/>
            <a:ext cx="1195820" cy="707886"/>
          </a:xfrm>
          <a:prstGeom prst="rect">
            <a:avLst/>
          </a:prstGeom>
          <a:noFill/>
        </p:spPr>
        <p:txBody>
          <a:bodyPr wrap="square" rtlCol="0">
            <a:spAutoFit/>
          </a:bodyPr>
          <a:lstStyle/>
          <a:p>
            <a:pPr algn="ctr"/>
            <a:r>
              <a:rPr lang="en-US" sz="2000" dirty="0" smtClean="0"/>
              <a:t>Standing Orders</a:t>
            </a:r>
            <a:endParaRPr lang="en-US" sz="2000" dirty="0"/>
          </a:p>
        </p:txBody>
      </p:sp>
      <p:sp>
        <p:nvSpPr>
          <p:cNvPr id="20" name="TextBox 19"/>
          <p:cNvSpPr txBox="1"/>
          <p:nvPr/>
        </p:nvSpPr>
        <p:spPr>
          <a:xfrm>
            <a:off x="2619177" y="1573869"/>
            <a:ext cx="1451136" cy="830997"/>
          </a:xfrm>
          <a:prstGeom prst="rect">
            <a:avLst/>
          </a:prstGeom>
          <a:noFill/>
        </p:spPr>
        <p:txBody>
          <a:bodyPr wrap="square" rtlCol="0">
            <a:spAutoFit/>
          </a:bodyPr>
          <a:lstStyle/>
          <a:p>
            <a:pPr algn="ctr"/>
            <a:r>
              <a:rPr lang="en-US" sz="1600" dirty="0" smtClean="0"/>
              <a:t>Standard workflow for 28 week visit</a:t>
            </a:r>
          </a:p>
        </p:txBody>
      </p:sp>
      <p:sp>
        <p:nvSpPr>
          <p:cNvPr id="19" name="TextBox 18"/>
          <p:cNvSpPr txBox="1"/>
          <p:nvPr/>
        </p:nvSpPr>
        <p:spPr>
          <a:xfrm>
            <a:off x="5493523" y="4029135"/>
            <a:ext cx="1506776" cy="707886"/>
          </a:xfrm>
          <a:prstGeom prst="rect">
            <a:avLst/>
          </a:prstGeom>
          <a:noFill/>
        </p:spPr>
        <p:txBody>
          <a:bodyPr wrap="square" rtlCol="0">
            <a:spAutoFit/>
          </a:bodyPr>
          <a:lstStyle/>
          <a:p>
            <a:pPr algn="ctr"/>
            <a:r>
              <a:rPr lang="en-US" sz="2000" dirty="0" smtClean="0"/>
              <a:t>Patient Education</a:t>
            </a:r>
          </a:p>
        </p:txBody>
      </p:sp>
      <p:sp>
        <p:nvSpPr>
          <p:cNvPr id="2" name="Title 1"/>
          <p:cNvSpPr>
            <a:spLocks noGrp="1"/>
          </p:cNvSpPr>
          <p:nvPr>
            <p:ph type="title"/>
          </p:nvPr>
        </p:nvSpPr>
        <p:spPr/>
        <p:txBody>
          <a:bodyPr>
            <a:normAutofit fontScale="90000"/>
          </a:bodyPr>
          <a:lstStyle/>
          <a:p>
            <a:r>
              <a:rPr lang="en-US" dirty="0" smtClean="0"/>
              <a:t>Pick a solution to test: Priority Grid</a:t>
            </a:r>
            <a:endParaRPr lang="en-US" dirty="0"/>
          </a:p>
        </p:txBody>
      </p:sp>
    </p:spTree>
    <p:extLst>
      <p:ext uri="{BB962C8B-B14F-4D97-AF65-F5344CB8AC3E}">
        <p14:creationId xmlns:p14="http://schemas.microsoft.com/office/powerpoint/2010/main" val="2611497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Objectives</a:t>
            </a:r>
            <a:endParaRPr lang="en-US" dirty="0"/>
          </a:p>
        </p:txBody>
      </p:sp>
      <p:sp>
        <p:nvSpPr>
          <p:cNvPr id="3" name="Content Placeholder 2"/>
          <p:cNvSpPr>
            <a:spLocks noGrp="1"/>
          </p:cNvSpPr>
          <p:nvPr>
            <p:ph idx="1"/>
          </p:nvPr>
        </p:nvSpPr>
        <p:spPr>
          <a:xfrm>
            <a:off x="457200" y="1066800"/>
            <a:ext cx="8229600" cy="4648200"/>
          </a:xfrm>
        </p:spPr>
        <p:txBody>
          <a:bodyPr/>
          <a:lstStyle/>
          <a:p>
            <a:r>
              <a:rPr lang="en-US" dirty="0" smtClean="0"/>
              <a:t>Understand the reasons for Tdap vaccination in pregnancy</a:t>
            </a:r>
          </a:p>
          <a:p>
            <a:r>
              <a:rPr lang="en-US" dirty="0" smtClean="0"/>
              <a:t>Know vaccination guidelines</a:t>
            </a:r>
          </a:p>
          <a:p>
            <a:r>
              <a:rPr lang="en-US" dirty="0" smtClean="0"/>
              <a:t>Understand how to carry out a small quality improvement (QI) project to improve vaccination rates in your practice</a:t>
            </a:r>
          </a:p>
          <a:p>
            <a:r>
              <a:rPr lang="en-US" dirty="0" smtClean="0"/>
              <a:t>Understand where to go for resources around QI and Tdap vaccination</a:t>
            </a:r>
            <a:endParaRPr lang="en-US" dirty="0"/>
          </a:p>
        </p:txBody>
      </p:sp>
    </p:spTree>
    <p:extLst>
      <p:ext uri="{BB962C8B-B14F-4D97-AF65-F5344CB8AC3E}">
        <p14:creationId xmlns:p14="http://schemas.microsoft.com/office/powerpoint/2010/main" val="693387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smtClean="0"/>
              <a:t>The Model for Improvement</a:t>
            </a:r>
            <a:endParaRPr lang="en-US" dirty="0"/>
          </a:p>
        </p:txBody>
      </p:sp>
      <p:sp>
        <p:nvSpPr>
          <p:cNvPr id="5" name="Content Placeholder 4"/>
          <p:cNvSpPr>
            <a:spLocks noGrp="1"/>
          </p:cNvSpPr>
          <p:nvPr>
            <p:ph idx="1"/>
          </p:nvPr>
        </p:nvSpPr>
        <p:spPr/>
        <p:txBody>
          <a:bodyPr/>
          <a:lstStyle/>
          <a:p>
            <a:r>
              <a:rPr lang="en-US" dirty="0" smtClean="0">
                <a:solidFill>
                  <a:schemeClr val="bg1">
                    <a:lumMod val="85000"/>
                  </a:schemeClr>
                </a:solidFill>
              </a:rPr>
              <a:t>What are we trying to accomplish?</a:t>
            </a:r>
          </a:p>
          <a:p>
            <a:r>
              <a:rPr lang="en-US" dirty="0" smtClean="0">
                <a:solidFill>
                  <a:schemeClr val="bg1">
                    <a:lumMod val="85000"/>
                  </a:schemeClr>
                </a:solidFill>
              </a:rPr>
              <a:t>How will we know that a change is an improvement?</a:t>
            </a:r>
          </a:p>
          <a:p>
            <a:r>
              <a:rPr lang="en-US" dirty="0" smtClean="0">
                <a:solidFill>
                  <a:schemeClr val="bg1">
                    <a:lumMod val="85000"/>
                  </a:schemeClr>
                </a:solidFill>
              </a:rPr>
              <a:t>What changes will we make that will result in an improvement?</a:t>
            </a:r>
          </a:p>
          <a:p>
            <a:r>
              <a:rPr lang="en-US" dirty="0" smtClean="0"/>
              <a:t>How do we make the changes?</a:t>
            </a:r>
            <a:endParaRPr lang="en-US" dirty="0"/>
          </a:p>
        </p:txBody>
      </p:sp>
    </p:spTree>
    <p:extLst>
      <p:ext uri="{BB962C8B-B14F-4D97-AF65-F5344CB8AC3E}">
        <p14:creationId xmlns:p14="http://schemas.microsoft.com/office/powerpoint/2010/main" val="558015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114800"/>
          </a:xfrm>
        </p:spPr>
        <p:txBody>
          <a:bodyPr/>
          <a:lstStyle/>
          <a:p>
            <a:pPr marL="514350" indent="-514350">
              <a:buFont typeface="+mj-lt"/>
              <a:buAutoNum type="alphaUcPeriod"/>
            </a:pPr>
            <a:r>
              <a:rPr lang="en-US" dirty="0" smtClean="0"/>
              <a:t>Pain, Dolor, Sakit, Agony</a:t>
            </a:r>
          </a:p>
          <a:p>
            <a:pPr marL="514350" indent="-514350">
              <a:buFont typeface="+mj-lt"/>
              <a:buAutoNum type="alphaUcPeriod"/>
            </a:pPr>
            <a:r>
              <a:rPr lang="en-US" dirty="0" smtClean="0"/>
              <a:t>Perfect, Disseminate, Stress out,  Annoy</a:t>
            </a:r>
          </a:p>
          <a:p>
            <a:pPr marL="514350" indent="-514350">
              <a:buFont typeface="+mj-lt"/>
              <a:buAutoNum type="alphaUcPeriod"/>
            </a:pPr>
            <a:r>
              <a:rPr lang="en-US" dirty="0"/>
              <a:t>Plan, Do, Study, Act</a:t>
            </a:r>
          </a:p>
          <a:p>
            <a:pPr marL="0" indent="0">
              <a:buNone/>
            </a:pPr>
            <a:endParaRPr lang="en-US" dirty="0" smtClean="0"/>
          </a:p>
          <a:p>
            <a:pPr marL="514350" indent="-514350">
              <a:buFont typeface="+mj-lt"/>
              <a:buAutoNum type="alphaUcPeriod"/>
            </a:pPr>
            <a:endParaRPr lang="en-US" dirty="0" smtClean="0"/>
          </a:p>
          <a:p>
            <a:endParaRPr lang="en-US" dirty="0"/>
          </a:p>
        </p:txBody>
      </p:sp>
      <p:sp>
        <p:nvSpPr>
          <p:cNvPr id="3" name="Title 2"/>
          <p:cNvSpPr>
            <a:spLocks noGrp="1"/>
          </p:cNvSpPr>
          <p:nvPr>
            <p:ph type="title"/>
          </p:nvPr>
        </p:nvSpPr>
        <p:spPr/>
        <p:txBody>
          <a:bodyPr/>
          <a:lstStyle/>
          <a:p>
            <a:r>
              <a:rPr lang="en-US" dirty="0" smtClean="0"/>
              <a:t>What does PDSA mean?</a:t>
            </a:r>
            <a:endParaRPr lang="en-US" dirty="0"/>
          </a:p>
        </p:txBody>
      </p:sp>
    </p:spTree>
    <p:extLst>
      <p:ext uri="{BB962C8B-B14F-4D97-AF65-F5344CB8AC3E}">
        <p14:creationId xmlns:p14="http://schemas.microsoft.com/office/powerpoint/2010/main" val="174506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Rapid Cycle Tests of Change (PDSA)</a:t>
            </a:r>
            <a:endParaRPr lang="en-US" dirty="0"/>
          </a:p>
        </p:txBody>
      </p:sp>
      <p:sp>
        <p:nvSpPr>
          <p:cNvPr id="3" name="Content Placeholder 2"/>
          <p:cNvSpPr>
            <a:spLocks noGrp="1"/>
          </p:cNvSpPr>
          <p:nvPr>
            <p:ph idx="1"/>
          </p:nvPr>
        </p:nvSpPr>
        <p:spPr>
          <a:xfrm>
            <a:off x="304800" y="1752600"/>
            <a:ext cx="4800600" cy="3810000"/>
          </a:xfrm>
        </p:spPr>
        <p:txBody>
          <a:bodyPr>
            <a:normAutofit/>
          </a:bodyPr>
          <a:lstStyle/>
          <a:p>
            <a:r>
              <a:rPr lang="en-US" dirty="0" smtClean="0"/>
              <a:t>Plan: </a:t>
            </a:r>
            <a:r>
              <a:rPr lang="en-US" sz="2400" dirty="0" err="1" smtClean="0"/>
              <a:t>Who?What?Where?When</a:t>
            </a:r>
            <a:r>
              <a:rPr lang="en-US" sz="2400" dirty="0" smtClean="0"/>
              <a:t>?</a:t>
            </a:r>
            <a:endParaRPr lang="en-US" dirty="0" smtClean="0"/>
          </a:p>
          <a:p>
            <a:r>
              <a:rPr lang="en-US" dirty="0" smtClean="0"/>
              <a:t>Do:  Test it out in real life on a small scale</a:t>
            </a:r>
          </a:p>
          <a:p>
            <a:pPr marL="742950" lvl="2" indent="-342900"/>
            <a:r>
              <a:rPr lang="en-US" dirty="0" smtClean="0"/>
              <a:t>e.g</a:t>
            </a:r>
            <a:r>
              <a:rPr lang="en-US" dirty="0"/>
              <a:t>. 3 patients or one </a:t>
            </a:r>
            <a:r>
              <a:rPr lang="en-US" dirty="0" smtClean="0"/>
              <a:t>day</a:t>
            </a:r>
          </a:p>
          <a:p>
            <a:r>
              <a:rPr lang="en-US" dirty="0" smtClean="0"/>
              <a:t>Study:  Discuss and adjust</a:t>
            </a:r>
          </a:p>
          <a:p>
            <a:r>
              <a:rPr lang="en-US" dirty="0" smtClean="0"/>
              <a:t>Act:  Test again the next day</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4495800" y="1219200"/>
            <a:ext cx="4618137" cy="4076700"/>
          </a:xfrm>
          <a:prstGeom prst="rect">
            <a:avLst/>
          </a:prstGeom>
        </p:spPr>
      </p:pic>
    </p:spTree>
    <p:extLst>
      <p:ext uri="{BB962C8B-B14F-4D97-AF65-F5344CB8AC3E}">
        <p14:creationId xmlns:p14="http://schemas.microsoft.com/office/powerpoint/2010/main" val="3594570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smtClean="0"/>
              <a:t>Four key questions in QI</a:t>
            </a:r>
            <a:endParaRPr lang="en-US" dirty="0"/>
          </a:p>
        </p:txBody>
      </p:sp>
      <p:sp>
        <p:nvSpPr>
          <p:cNvPr id="5" name="Content Placeholder 4"/>
          <p:cNvSpPr>
            <a:spLocks noGrp="1"/>
          </p:cNvSpPr>
          <p:nvPr>
            <p:ph idx="1"/>
          </p:nvPr>
        </p:nvSpPr>
        <p:spPr>
          <a:xfrm>
            <a:off x="457200" y="1219200"/>
            <a:ext cx="6248400" cy="4648200"/>
          </a:xfrm>
        </p:spPr>
        <p:txBody>
          <a:bodyPr/>
          <a:lstStyle/>
          <a:p>
            <a:r>
              <a:rPr lang="en-US" dirty="0" smtClean="0"/>
              <a:t>What are we trying to accomplish?</a:t>
            </a:r>
          </a:p>
          <a:p>
            <a:r>
              <a:rPr lang="en-US" dirty="0" smtClean="0"/>
              <a:t>How will we know that a change is an improvement?</a:t>
            </a:r>
          </a:p>
          <a:p>
            <a:r>
              <a:rPr lang="en-US" dirty="0" smtClean="0"/>
              <a:t>What changes will we make that will result in an improvement?</a:t>
            </a:r>
          </a:p>
          <a:p>
            <a:r>
              <a:rPr lang="en-US" dirty="0" smtClean="0"/>
              <a:t>How do we make the changes?</a:t>
            </a:r>
            <a:endParaRPr lang="en-US" dirty="0"/>
          </a:p>
        </p:txBody>
      </p:sp>
      <p:sp>
        <p:nvSpPr>
          <p:cNvPr id="6" name="TextBox 5"/>
          <p:cNvSpPr txBox="1"/>
          <p:nvPr/>
        </p:nvSpPr>
        <p:spPr>
          <a:xfrm>
            <a:off x="537258" y="5029200"/>
            <a:ext cx="8153400" cy="253916"/>
          </a:xfrm>
          <a:prstGeom prst="rect">
            <a:avLst/>
          </a:prstGeom>
          <a:noFill/>
        </p:spPr>
        <p:txBody>
          <a:bodyPr wrap="square" rtlCol="0">
            <a:spAutoFit/>
          </a:bodyPr>
          <a:lstStyle/>
          <a:p>
            <a:r>
              <a:rPr lang="en-US" sz="1050" dirty="0" smtClean="0">
                <a:solidFill>
                  <a:schemeClr val="bg1">
                    <a:lumMod val="50000"/>
                  </a:schemeClr>
                </a:solidFill>
              </a:rPr>
              <a:t>Source:  The Model for Improvement, The Institute for Healthcare Improvement</a:t>
            </a:r>
            <a:endParaRPr lang="en-US" sz="10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7010400" y="1232095"/>
            <a:ext cx="1524000" cy="4219575"/>
          </a:xfrm>
          <a:prstGeom prst="rect">
            <a:avLst/>
          </a:prstGeom>
        </p:spPr>
      </p:pic>
    </p:spTree>
    <p:extLst>
      <p:ext uri="{BB962C8B-B14F-4D97-AF65-F5344CB8AC3E}">
        <p14:creationId xmlns:p14="http://schemas.microsoft.com/office/powerpoint/2010/main" val="29539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Using Data to Drive Improvement</a:t>
            </a:r>
            <a:endParaRPr lang="en-US" dirty="0"/>
          </a:p>
        </p:txBody>
      </p:sp>
      <p:sp>
        <p:nvSpPr>
          <p:cNvPr id="3" name="Content Placeholder 2"/>
          <p:cNvSpPr>
            <a:spLocks noGrp="1"/>
          </p:cNvSpPr>
          <p:nvPr>
            <p:ph idx="1"/>
          </p:nvPr>
        </p:nvSpPr>
        <p:spPr>
          <a:xfrm>
            <a:off x="457200" y="1676400"/>
            <a:ext cx="8229600" cy="4191000"/>
          </a:xfrm>
        </p:spPr>
        <p:txBody>
          <a:bodyPr/>
          <a:lstStyle/>
          <a:p>
            <a:r>
              <a:rPr lang="en-US" dirty="0" smtClean="0"/>
              <a:t>Communicate QI activities</a:t>
            </a:r>
          </a:p>
          <a:p>
            <a:r>
              <a:rPr lang="en-US" dirty="0" smtClean="0"/>
              <a:t>Public or semi-public data wall</a:t>
            </a:r>
          </a:p>
          <a:p>
            <a:r>
              <a:rPr lang="en-US" dirty="0" smtClean="0"/>
              <a:t>Team competition</a:t>
            </a:r>
          </a:p>
          <a:p>
            <a:r>
              <a:rPr lang="en-US" dirty="0" smtClean="0"/>
              <a:t>Shared goal to promote office or team spirit</a:t>
            </a:r>
          </a:p>
          <a:p>
            <a:r>
              <a:rPr lang="en-US" dirty="0" smtClean="0"/>
              <a:t>Accountability to staff and patients</a:t>
            </a:r>
          </a:p>
          <a:p>
            <a:r>
              <a:rPr lang="en-US" dirty="0" smtClean="0"/>
              <a:t>Value-based reimbursement</a:t>
            </a:r>
            <a:endParaRPr lang="en-US" dirty="0"/>
          </a:p>
        </p:txBody>
      </p:sp>
    </p:spTree>
    <p:extLst>
      <p:ext uri="{BB962C8B-B14F-4D97-AF65-F5344CB8AC3E}">
        <p14:creationId xmlns:p14="http://schemas.microsoft.com/office/powerpoint/2010/main" val="3100207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410200"/>
            <a:ext cx="7543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868362"/>
          </a:xfrm>
        </p:spPr>
        <p:txBody>
          <a:bodyPr>
            <a:normAutofit/>
          </a:bodyPr>
          <a:lstStyle/>
          <a:p>
            <a:r>
              <a:rPr lang="en-US" dirty="0" smtClean="0"/>
              <a:t>Using Data to Drive Improvement</a:t>
            </a:r>
            <a:endParaRPr lang="en-US" dirty="0"/>
          </a:p>
        </p:txBody>
      </p:sp>
      <p:pic>
        <p:nvPicPr>
          <p:cNvPr id="3" name="Picture 2"/>
          <p:cNvPicPr>
            <a:picLocks noChangeAspect="1"/>
          </p:cNvPicPr>
          <p:nvPr/>
        </p:nvPicPr>
        <p:blipFill>
          <a:blip r:embed="rId3"/>
          <a:stretch>
            <a:fillRect/>
          </a:stretch>
        </p:blipFill>
        <p:spPr>
          <a:xfrm>
            <a:off x="4077103" y="3962400"/>
            <a:ext cx="4533497" cy="2598321"/>
          </a:xfrm>
          <a:prstGeom prst="rect">
            <a:avLst/>
          </a:prstGeom>
        </p:spPr>
      </p:pic>
      <p:pic>
        <p:nvPicPr>
          <p:cNvPr id="5" name="Content Placeholder 4"/>
          <p:cNvPicPr>
            <a:picLocks noGrp="1" noChangeAspect="1"/>
          </p:cNvPicPr>
          <p:nvPr>
            <p:ph idx="1"/>
          </p:nvPr>
        </p:nvPicPr>
        <p:blipFill>
          <a:blip r:embed="rId4"/>
          <a:stretch>
            <a:fillRect/>
          </a:stretch>
        </p:blipFill>
        <p:spPr>
          <a:xfrm>
            <a:off x="381000" y="1066800"/>
            <a:ext cx="4944233" cy="2971800"/>
          </a:xfrm>
          <a:prstGeom prst="rect">
            <a:avLst/>
          </a:prstGeom>
        </p:spPr>
      </p:pic>
    </p:spTree>
    <p:extLst>
      <p:ext uri="{BB962C8B-B14F-4D97-AF65-F5344CB8AC3E}">
        <p14:creationId xmlns:p14="http://schemas.microsoft.com/office/powerpoint/2010/main" val="2559401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smtClean="0"/>
              <a:t>Data Wall</a:t>
            </a:r>
            <a:br>
              <a:rPr lang="en-US" dirty="0" smtClean="0"/>
            </a:br>
            <a:endParaRPr lang="en-US" sz="3600" dirty="0"/>
          </a:p>
        </p:txBody>
      </p:sp>
      <p:sp>
        <p:nvSpPr>
          <p:cNvPr id="3" name="TextBox 2"/>
          <p:cNvSpPr txBox="1"/>
          <p:nvPr/>
        </p:nvSpPr>
        <p:spPr>
          <a:xfrm>
            <a:off x="1752600" y="2743200"/>
            <a:ext cx="1676400" cy="646331"/>
          </a:xfrm>
          <a:prstGeom prst="rect">
            <a:avLst/>
          </a:prstGeom>
          <a:noFill/>
        </p:spPr>
        <p:txBody>
          <a:bodyPr wrap="square" rtlCol="0">
            <a:spAutoFit/>
          </a:bodyPr>
          <a:lstStyle/>
          <a:p>
            <a:r>
              <a:rPr lang="en-US" dirty="0" smtClean="0"/>
              <a:t>Photo of data wall</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143000"/>
            <a:ext cx="6627796" cy="3747861"/>
          </a:xfrm>
          <a:prstGeom prst="rect">
            <a:avLst/>
          </a:prstGeom>
        </p:spPr>
      </p:pic>
      <p:sp>
        <p:nvSpPr>
          <p:cNvPr id="5" name="TextBox 4"/>
          <p:cNvSpPr txBox="1"/>
          <p:nvPr/>
        </p:nvSpPr>
        <p:spPr>
          <a:xfrm>
            <a:off x="640699" y="4875453"/>
            <a:ext cx="7862602" cy="523220"/>
          </a:xfrm>
          <a:prstGeom prst="rect">
            <a:avLst/>
          </a:prstGeom>
          <a:noFill/>
        </p:spPr>
        <p:txBody>
          <a:bodyPr wrap="none" rtlCol="0">
            <a:spAutoFit/>
          </a:bodyPr>
          <a:lstStyle/>
          <a:p>
            <a:r>
              <a:rPr lang="en-US" sz="2800" dirty="0" smtClean="0"/>
              <a:t>Women’s Community Clinic, San Francisco, California</a:t>
            </a:r>
            <a:endParaRPr lang="en-US" sz="2800" dirty="0"/>
          </a:p>
        </p:txBody>
      </p:sp>
    </p:spTree>
    <p:extLst>
      <p:ext uri="{BB962C8B-B14F-4D97-AF65-F5344CB8AC3E}">
        <p14:creationId xmlns:p14="http://schemas.microsoft.com/office/powerpoint/2010/main" val="4156473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410200"/>
            <a:ext cx="7543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868362"/>
          </a:xfrm>
        </p:spPr>
        <p:txBody>
          <a:bodyPr/>
          <a:lstStyle/>
          <a:p>
            <a:r>
              <a:rPr lang="en-US" dirty="0" smtClean="0"/>
              <a:t>Toolkit</a:t>
            </a:r>
            <a:endParaRPr lang="en-US" dirty="0"/>
          </a:p>
        </p:txBody>
      </p:sp>
      <p:sp>
        <p:nvSpPr>
          <p:cNvPr id="3" name="Content Placeholder 2"/>
          <p:cNvSpPr>
            <a:spLocks noGrp="1"/>
          </p:cNvSpPr>
          <p:nvPr>
            <p:ph idx="1"/>
          </p:nvPr>
        </p:nvSpPr>
        <p:spPr>
          <a:xfrm>
            <a:off x="457200" y="1143000"/>
            <a:ext cx="8229600" cy="4724400"/>
          </a:xfrm>
        </p:spPr>
        <p:txBody>
          <a:bodyPr>
            <a:normAutofit/>
          </a:bodyPr>
          <a:lstStyle/>
          <a:p>
            <a:r>
              <a:rPr lang="en-US" u="sng" dirty="0">
                <a:hlinkClick r:id="rId3"/>
              </a:rPr>
              <a:t>www.sfcdcp.org/tdaptoolkit</a:t>
            </a:r>
            <a:endParaRPr lang="en-US" dirty="0"/>
          </a:p>
        </p:txBody>
      </p:sp>
      <p:pic>
        <p:nvPicPr>
          <p:cNvPr id="4" name="Picture 3"/>
          <p:cNvPicPr>
            <a:picLocks noChangeAspect="1"/>
          </p:cNvPicPr>
          <p:nvPr/>
        </p:nvPicPr>
        <p:blipFill rotWithShape="1">
          <a:blip r:embed="rId4"/>
          <a:srcRect l="25000" t="11718" r="23125" b="4688"/>
          <a:stretch/>
        </p:blipFill>
        <p:spPr>
          <a:xfrm>
            <a:off x="1342046" y="1866900"/>
            <a:ext cx="3191854" cy="4114800"/>
          </a:xfrm>
          <a:prstGeom prst="rect">
            <a:avLst/>
          </a:prstGeom>
        </p:spPr>
      </p:pic>
      <p:pic>
        <p:nvPicPr>
          <p:cNvPr id="5" name="Picture 4"/>
          <p:cNvPicPr>
            <a:picLocks noChangeAspect="1"/>
          </p:cNvPicPr>
          <p:nvPr/>
        </p:nvPicPr>
        <p:blipFill rotWithShape="1">
          <a:blip r:embed="rId5"/>
          <a:srcRect l="25397" t="13228" r="23810" b="3440"/>
          <a:stretch/>
        </p:blipFill>
        <p:spPr>
          <a:xfrm>
            <a:off x="4724400" y="1981200"/>
            <a:ext cx="3135083" cy="4114800"/>
          </a:xfrm>
          <a:prstGeom prst="rect">
            <a:avLst/>
          </a:prstGeom>
        </p:spPr>
      </p:pic>
    </p:spTree>
    <p:extLst>
      <p:ext uri="{BB962C8B-B14F-4D97-AF65-F5344CB8AC3E}">
        <p14:creationId xmlns:p14="http://schemas.microsoft.com/office/powerpoint/2010/main" val="3207651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hlinkClick r:id="rId2"/>
              </a:rPr>
              <a:t>Institute for Healthcare Improvement</a:t>
            </a:r>
            <a:endParaRPr lang="en-US" dirty="0" smtClean="0"/>
          </a:p>
          <a:p>
            <a:r>
              <a:rPr lang="en-US" dirty="0" smtClean="0">
                <a:hlinkClick r:id="rId3"/>
              </a:rPr>
              <a:t>ACOG immunization resources</a:t>
            </a:r>
            <a:endParaRPr lang="en-US" dirty="0" smtClean="0"/>
          </a:p>
          <a:p>
            <a:r>
              <a:rPr lang="en-US" dirty="0" smtClean="0">
                <a:hlinkClick r:id="rId4"/>
              </a:rPr>
              <a:t>ACIP Recommendations</a:t>
            </a:r>
            <a:endParaRPr lang="en-US" dirty="0" smtClean="0"/>
          </a:p>
          <a:p>
            <a:r>
              <a:rPr lang="en-US" dirty="0" smtClean="0">
                <a:hlinkClick r:id="rId5"/>
              </a:rPr>
              <a:t>California Department of Public Health Pertussis Summary Reports</a:t>
            </a:r>
            <a:endParaRPr lang="en-US" dirty="0" smtClean="0"/>
          </a:p>
          <a:p>
            <a:r>
              <a:rPr lang="en-US" dirty="0">
                <a:hlinkClick r:id="rId6"/>
              </a:rPr>
              <a:t>Storage and Handling</a:t>
            </a:r>
            <a:endParaRPr lang="en-US" dirty="0"/>
          </a:p>
          <a:p>
            <a:r>
              <a:rPr lang="en-US" dirty="0">
                <a:hlinkClick r:id="rId7"/>
              </a:rPr>
              <a:t>Patient </a:t>
            </a:r>
            <a:r>
              <a:rPr lang="en-US" dirty="0" smtClean="0">
                <a:hlinkClick r:id="rId7"/>
              </a:rPr>
              <a:t>Education</a:t>
            </a:r>
            <a:endParaRPr lang="en-US" dirty="0" smtClean="0"/>
          </a:p>
          <a:p>
            <a:r>
              <a:rPr lang="en-US" dirty="0">
                <a:hlinkClick r:id="rId8"/>
              </a:rPr>
              <a:t>EZIZ</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995352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a:t>s</a:t>
            </a:r>
            <a:r>
              <a:rPr lang="en-US" dirty="0" smtClean="0"/>
              <a:t>ona.aggarwal@sfdph.org</a:t>
            </a:r>
            <a:endParaRPr lang="en-US" dirty="0"/>
          </a:p>
        </p:txBody>
      </p:sp>
    </p:spTree>
    <p:extLst>
      <p:ext uri="{BB962C8B-B14F-4D97-AF65-F5344CB8AC3E}">
        <p14:creationId xmlns:p14="http://schemas.microsoft.com/office/powerpoint/2010/main" val="52238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Who’s on the call today?</a:t>
            </a:r>
            <a:endParaRPr lang="en-US" dirty="0"/>
          </a:p>
        </p:txBody>
      </p:sp>
      <p:sp>
        <p:nvSpPr>
          <p:cNvPr id="3" name="Content Placeholder 2"/>
          <p:cNvSpPr>
            <a:spLocks noGrp="1"/>
          </p:cNvSpPr>
          <p:nvPr>
            <p:ph idx="1"/>
          </p:nvPr>
        </p:nvSpPr>
        <p:spPr>
          <a:xfrm>
            <a:off x="457200" y="1676400"/>
            <a:ext cx="8229600" cy="4191000"/>
          </a:xfrm>
        </p:spPr>
        <p:txBody>
          <a:bodyPr/>
          <a:lstStyle/>
          <a:p>
            <a:pPr marL="514350" indent="-514350">
              <a:buFont typeface="+mj-lt"/>
              <a:buAutoNum type="alphaUcPeriod"/>
            </a:pPr>
            <a:r>
              <a:rPr lang="en-US" dirty="0" smtClean="0"/>
              <a:t>Quality Improvement staff </a:t>
            </a:r>
          </a:p>
          <a:p>
            <a:pPr marL="514350" indent="-514350">
              <a:buFont typeface="+mj-lt"/>
              <a:buAutoNum type="alphaUcPeriod"/>
            </a:pPr>
            <a:r>
              <a:rPr lang="en-US" dirty="0" smtClean="0"/>
              <a:t>Non-clinical Manager</a:t>
            </a:r>
          </a:p>
          <a:p>
            <a:pPr marL="514350" indent="-514350">
              <a:buFont typeface="+mj-lt"/>
              <a:buAutoNum type="alphaUcPeriod"/>
            </a:pPr>
            <a:r>
              <a:rPr lang="en-US" dirty="0" smtClean="0"/>
              <a:t>Clinical staff – Ob/</a:t>
            </a:r>
            <a:r>
              <a:rPr lang="en-US" dirty="0" err="1" smtClean="0"/>
              <a:t>Gyn</a:t>
            </a:r>
            <a:endParaRPr lang="en-US" dirty="0" smtClean="0"/>
          </a:p>
          <a:p>
            <a:pPr marL="514350" indent="-514350">
              <a:buFont typeface="+mj-lt"/>
              <a:buAutoNum type="alphaUcPeriod"/>
            </a:pPr>
            <a:r>
              <a:rPr lang="en-US" dirty="0" smtClean="0"/>
              <a:t>Clinical staff – Primary Care</a:t>
            </a:r>
          </a:p>
          <a:p>
            <a:pPr marL="514350" indent="-514350">
              <a:buFont typeface="+mj-lt"/>
              <a:buAutoNum type="alphaUcPeriod"/>
            </a:pPr>
            <a:r>
              <a:rPr lang="en-US" dirty="0" smtClean="0"/>
              <a:t>Public Health Department Staff</a:t>
            </a:r>
          </a:p>
          <a:p>
            <a:pPr marL="514350" indent="-514350">
              <a:buFont typeface="+mj-lt"/>
              <a:buAutoNum type="alphaUcPeriod"/>
            </a:pPr>
            <a:r>
              <a:rPr lang="en-US" dirty="0" smtClean="0"/>
              <a:t>Other</a:t>
            </a:r>
            <a:endParaRPr lang="en-US" dirty="0"/>
          </a:p>
        </p:txBody>
      </p:sp>
      <p:sp>
        <p:nvSpPr>
          <p:cNvPr id="4" name="5-Point Star 3"/>
          <p:cNvSpPr/>
          <p:nvPr/>
        </p:nvSpPr>
        <p:spPr>
          <a:xfrm>
            <a:off x="8153400" y="60198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5461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72328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72655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At what age do infants become fully immune to pertussis?</a:t>
            </a:r>
            <a:endParaRPr lang="en-US" dirty="0"/>
          </a:p>
        </p:txBody>
      </p:sp>
      <p:sp>
        <p:nvSpPr>
          <p:cNvPr id="3" name="Content Placeholder 2"/>
          <p:cNvSpPr>
            <a:spLocks noGrp="1"/>
          </p:cNvSpPr>
          <p:nvPr>
            <p:ph idx="1"/>
          </p:nvPr>
        </p:nvSpPr>
        <p:spPr/>
        <p:txBody>
          <a:bodyPr/>
          <a:lstStyle/>
          <a:p>
            <a:endParaRPr lang="en-US" dirty="0" smtClean="0"/>
          </a:p>
          <a:p>
            <a:pPr marL="514350" indent="-514350">
              <a:buFont typeface="+mj-lt"/>
              <a:buAutoNum type="alphaUcPeriod"/>
            </a:pPr>
            <a:r>
              <a:rPr lang="en-US" dirty="0" smtClean="0"/>
              <a:t>6 months</a:t>
            </a:r>
          </a:p>
          <a:p>
            <a:pPr marL="514350" indent="-514350">
              <a:buFont typeface="+mj-lt"/>
              <a:buAutoNum type="alphaUcPeriod"/>
            </a:pPr>
            <a:r>
              <a:rPr lang="en-US" dirty="0" smtClean="0"/>
              <a:t>10 months</a:t>
            </a:r>
          </a:p>
          <a:p>
            <a:pPr marL="514350" indent="-514350">
              <a:buFont typeface="+mj-lt"/>
              <a:buAutoNum type="alphaUcPeriod"/>
            </a:pPr>
            <a:r>
              <a:rPr lang="en-US" dirty="0" smtClean="0"/>
              <a:t>18 months</a:t>
            </a:r>
          </a:p>
          <a:p>
            <a:pPr marL="514350" indent="-514350">
              <a:buFont typeface="+mj-lt"/>
              <a:buAutoNum type="alphaUcPeriod"/>
            </a:pPr>
            <a:r>
              <a:rPr lang="en-US" dirty="0" smtClean="0"/>
              <a:t>24 months</a:t>
            </a:r>
          </a:p>
          <a:p>
            <a:pPr marL="0" indent="0">
              <a:buNone/>
            </a:pPr>
            <a:endParaRPr lang="en-US" dirty="0"/>
          </a:p>
        </p:txBody>
      </p:sp>
      <p:sp>
        <p:nvSpPr>
          <p:cNvPr id="4" name="5-Point Star 3"/>
          <p:cNvSpPr/>
          <p:nvPr/>
        </p:nvSpPr>
        <p:spPr>
          <a:xfrm>
            <a:off x="8153400" y="60198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3220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The problem of pertussis</a:t>
            </a:r>
            <a:endParaRPr lang="en-US" dirty="0"/>
          </a:p>
        </p:txBody>
      </p:sp>
      <p:sp>
        <p:nvSpPr>
          <p:cNvPr id="3" name="Content Placeholder 2"/>
          <p:cNvSpPr>
            <a:spLocks noGrp="1"/>
          </p:cNvSpPr>
          <p:nvPr>
            <p:ph idx="1"/>
          </p:nvPr>
        </p:nvSpPr>
        <p:spPr>
          <a:xfrm>
            <a:off x="628650" y="1524000"/>
            <a:ext cx="7886700" cy="3463964"/>
          </a:xfrm>
        </p:spPr>
        <p:txBody>
          <a:bodyPr>
            <a:noAutofit/>
          </a:bodyPr>
          <a:lstStyle/>
          <a:p>
            <a:pPr lvl="0"/>
            <a:r>
              <a:rPr lang="en-US" sz="2600" dirty="0" smtClean="0"/>
              <a:t>Pertussis </a:t>
            </a:r>
            <a:r>
              <a:rPr lang="en-US" sz="2600" dirty="0"/>
              <a:t>(whooping cough) is a highly contagious bacterial infection that is preventable</a:t>
            </a:r>
            <a:r>
              <a:rPr lang="en-US" sz="2600" b="1" dirty="0"/>
              <a:t> </a:t>
            </a:r>
            <a:r>
              <a:rPr lang="en-US" sz="2600" dirty="0"/>
              <a:t>with </a:t>
            </a:r>
            <a:r>
              <a:rPr lang="en-US" sz="2600" dirty="0" smtClean="0"/>
              <a:t>vaccination </a:t>
            </a:r>
          </a:p>
          <a:p>
            <a:pPr lvl="0"/>
            <a:r>
              <a:rPr lang="en-US" sz="2600" dirty="0" smtClean="0"/>
              <a:t>Full protection </a:t>
            </a:r>
            <a:r>
              <a:rPr lang="en-US" sz="2600" dirty="0"/>
              <a:t>against pertussis is only achieved after </a:t>
            </a:r>
            <a:r>
              <a:rPr lang="en-US" sz="2600" dirty="0" smtClean="0"/>
              <a:t>the 4th dose </a:t>
            </a:r>
            <a:r>
              <a:rPr lang="en-US" sz="2600" dirty="0"/>
              <a:t>of </a:t>
            </a:r>
            <a:r>
              <a:rPr lang="en-US" sz="2600" dirty="0" smtClean="0"/>
              <a:t>vaccine</a:t>
            </a:r>
            <a:r>
              <a:rPr lang="en-US" sz="2600" dirty="0"/>
              <a:t> </a:t>
            </a:r>
            <a:r>
              <a:rPr lang="en-US" sz="2600" dirty="0" smtClean="0"/>
              <a:t>at 15-18 months</a:t>
            </a:r>
          </a:p>
          <a:p>
            <a:pPr lvl="0"/>
            <a:r>
              <a:rPr lang="en-US" sz="2600" dirty="0" smtClean="0"/>
              <a:t>Newborns </a:t>
            </a:r>
            <a:r>
              <a:rPr lang="en-US" sz="2600" dirty="0"/>
              <a:t>and infants </a:t>
            </a:r>
            <a:r>
              <a:rPr lang="en-US" sz="2600" dirty="0" smtClean="0"/>
              <a:t>are </a:t>
            </a:r>
            <a:r>
              <a:rPr lang="en-US" sz="2600" dirty="0"/>
              <a:t>most vulnerable to suffering serious complications or death due to </a:t>
            </a:r>
            <a:r>
              <a:rPr lang="en-US" sz="2600" dirty="0" smtClean="0"/>
              <a:t>pertussis</a:t>
            </a:r>
          </a:p>
          <a:p>
            <a:pPr lvl="0"/>
            <a:r>
              <a:rPr lang="en-US" sz="2600" dirty="0" smtClean="0"/>
              <a:t>The </a:t>
            </a:r>
            <a:r>
              <a:rPr lang="en-US" sz="2600" dirty="0"/>
              <a:t>person most likely to transmit pertussis to an infant is </a:t>
            </a:r>
            <a:r>
              <a:rPr lang="en-US" sz="2600" dirty="0" smtClean="0"/>
              <a:t>mom   </a:t>
            </a:r>
            <a:endParaRPr lang="en-US" sz="2600" dirty="0"/>
          </a:p>
          <a:p>
            <a:pPr marL="0" indent="0">
              <a:buNone/>
            </a:pPr>
            <a:endParaRPr lang="en-US" sz="2600" dirty="0"/>
          </a:p>
        </p:txBody>
      </p:sp>
    </p:spTree>
    <p:extLst>
      <p:ext uri="{BB962C8B-B14F-4D97-AF65-F5344CB8AC3E}">
        <p14:creationId xmlns:p14="http://schemas.microsoft.com/office/powerpoint/2010/main" val="1472270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081" t="1587" r="549" b="1593"/>
          <a:stretch/>
        </p:blipFill>
        <p:spPr>
          <a:xfrm>
            <a:off x="685800" y="609600"/>
            <a:ext cx="7616254" cy="5105399"/>
          </a:xfrm>
          <a:prstGeom prst="rect">
            <a:avLst/>
          </a:prstGeom>
          <a:ln>
            <a:noFill/>
          </a:ln>
        </p:spPr>
      </p:pic>
      <p:sp>
        <p:nvSpPr>
          <p:cNvPr id="4" name="Rectangle 3"/>
          <p:cNvSpPr/>
          <p:nvPr/>
        </p:nvSpPr>
        <p:spPr>
          <a:xfrm>
            <a:off x="5562600" y="5562600"/>
            <a:ext cx="2739454" cy="228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7470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410200"/>
            <a:ext cx="7543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868362"/>
          </a:xfrm>
        </p:spPr>
        <p:txBody>
          <a:bodyPr>
            <a:normAutofit fontScale="90000"/>
          </a:bodyPr>
          <a:lstStyle/>
          <a:p>
            <a:r>
              <a:rPr lang="en-US" dirty="0" smtClean="0"/>
              <a:t>The problem of pertussis in California</a:t>
            </a:r>
            <a:endParaRPr lang="en-US" dirty="0"/>
          </a:p>
        </p:txBody>
      </p:sp>
      <p:sp>
        <p:nvSpPr>
          <p:cNvPr id="3" name="Content Placeholder 2"/>
          <p:cNvSpPr>
            <a:spLocks noGrp="1"/>
          </p:cNvSpPr>
          <p:nvPr>
            <p:ph idx="1"/>
          </p:nvPr>
        </p:nvSpPr>
        <p:spPr>
          <a:xfrm>
            <a:off x="667529" y="1447800"/>
            <a:ext cx="4285471" cy="5105400"/>
          </a:xfrm>
        </p:spPr>
        <p:txBody>
          <a:bodyPr>
            <a:normAutofit fontScale="70000" lnSpcReduction="20000"/>
          </a:bodyPr>
          <a:lstStyle/>
          <a:p>
            <a:pPr marL="0" lvl="0" indent="0">
              <a:buNone/>
            </a:pPr>
            <a:r>
              <a:rPr lang="en-US" sz="5100" dirty="0" smtClean="0"/>
              <a:t>11,203 cases </a:t>
            </a:r>
            <a:r>
              <a:rPr lang="en-US" sz="5100" dirty="0"/>
              <a:t>in </a:t>
            </a:r>
            <a:r>
              <a:rPr lang="en-US" sz="5100" dirty="0" smtClean="0"/>
              <a:t>2014</a:t>
            </a:r>
          </a:p>
          <a:p>
            <a:pPr marL="0" indent="0">
              <a:buNone/>
            </a:pPr>
            <a:r>
              <a:rPr lang="en-US" sz="5100" dirty="0"/>
              <a:t>4683 cases in 2015</a:t>
            </a:r>
          </a:p>
          <a:p>
            <a:pPr lvl="1"/>
            <a:endParaRPr lang="en-US" sz="3600" dirty="0" smtClean="0"/>
          </a:p>
          <a:p>
            <a:pPr lvl="1"/>
            <a:r>
              <a:rPr lang="en-US" sz="3600" dirty="0" smtClean="0"/>
              <a:t>4% hospitalized</a:t>
            </a:r>
          </a:p>
          <a:p>
            <a:pPr lvl="2"/>
            <a:r>
              <a:rPr lang="en-US" sz="3200" dirty="0" smtClean="0"/>
              <a:t>26-28% ICU</a:t>
            </a:r>
          </a:p>
          <a:p>
            <a:pPr lvl="2"/>
            <a:r>
              <a:rPr lang="en-US" sz="3200" dirty="0" smtClean="0"/>
              <a:t>61-69% &lt; 4 months old</a:t>
            </a:r>
          </a:p>
          <a:p>
            <a:pPr lvl="1"/>
            <a:r>
              <a:rPr lang="en-US" sz="3600" dirty="0" smtClean="0"/>
              <a:t>all deaths (4) were infants </a:t>
            </a:r>
            <a:r>
              <a:rPr lang="en-US" sz="3600" dirty="0"/>
              <a:t>&lt; 5 weeks </a:t>
            </a:r>
            <a:r>
              <a:rPr lang="en-US" sz="3600" dirty="0" smtClean="0"/>
              <a:t>old</a:t>
            </a:r>
          </a:p>
          <a:p>
            <a:pPr marL="457200" lvl="1" indent="0">
              <a:buNone/>
            </a:pPr>
            <a:endParaRPr lang="en-US" dirty="0"/>
          </a:p>
          <a:p>
            <a:pPr marL="342900" lvl="1" indent="0">
              <a:buNone/>
            </a:pPr>
            <a:endParaRPr lang="en-US" dirty="0"/>
          </a:p>
          <a:p>
            <a:pPr marL="0" indent="0">
              <a:buNone/>
            </a:pPr>
            <a:r>
              <a:rPr lang="en-US" sz="1900" dirty="0"/>
              <a:t>Source:  California Department of Public </a:t>
            </a:r>
            <a:r>
              <a:rPr lang="en-US" sz="1900" dirty="0" smtClean="0"/>
              <a:t>Health Pertussis Report 1/25/16</a:t>
            </a:r>
            <a:endParaRPr lang="en-US" dirty="0"/>
          </a:p>
          <a:p>
            <a:endParaRPr lang="en-US" dirty="0"/>
          </a:p>
        </p:txBody>
      </p:sp>
      <p:pic>
        <p:nvPicPr>
          <p:cNvPr id="4" name="Picture 3"/>
          <p:cNvPicPr>
            <a:picLocks noChangeAspect="1"/>
          </p:cNvPicPr>
          <p:nvPr/>
        </p:nvPicPr>
        <p:blipFill>
          <a:blip r:embed="rId3"/>
          <a:stretch>
            <a:fillRect/>
          </a:stretch>
        </p:blipFill>
        <p:spPr>
          <a:xfrm>
            <a:off x="5144730" y="1120281"/>
            <a:ext cx="3389670" cy="4651651"/>
          </a:xfrm>
          <a:prstGeom prst="rect">
            <a:avLst/>
          </a:prstGeom>
        </p:spPr>
      </p:pic>
      <p:sp>
        <p:nvSpPr>
          <p:cNvPr id="5" name="TextBox 4"/>
          <p:cNvSpPr txBox="1"/>
          <p:nvPr/>
        </p:nvSpPr>
        <p:spPr>
          <a:xfrm>
            <a:off x="5276460" y="5541099"/>
            <a:ext cx="3410340" cy="461665"/>
          </a:xfrm>
          <a:prstGeom prst="rect">
            <a:avLst/>
          </a:prstGeom>
          <a:noFill/>
        </p:spPr>
        <p:txBody>
          <a:bodyPr wrap="square" rtlCol="0">
            <a:spAutoFit/>
          </a:bodyPr>
          <a:lstStyle/>
          <a:p>
            <a:pPr algn="ctr"/>
            <a:r>
              <a:rPr lang="en-US" sz="1200" dirty="0">
                <a:solidFill>
                  <a:srgbClr val="6D6D6D"/>
                </a:solidFill>
                <a:latin typeface="Gill Sans MT" pitchFamily="34" charset="0"/>
              </a:rPr>
              <a:t>Proportion of hospitalizations </a:t>
            </a:r>
          </a:p>
          <a:p>
            <a:pPr algn="ctr"/>
            <a:r>
              <a:rPr lang="en-US" sz="1200" dirty="0">
                <a:solidFill>
                  <a:srgbClr val="6D6D6D"/>
                </a:solidFill>
                <a:latin typeface="Gill Sans MT" pitchFamily="34" charset="0"/>
              </a:rPr>
              <a:t>that were infants &lt;4 months old</a:t>
            </a:r>
          </a:p>
        </p:txBody>
      </p:sp>
    </p:spTree>
    <p:extLst>
      <p:ext uri="{BB962C8B-B14F-4D97-AF65-F5344CB8AC3E}">
        <p14:creationId xmlns:p14="http://schemas.microsoft.com/office/powerpoint/2010/main" val="682116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The problem of pertussis</a:t>
            </a:r>
            <a:endParaRPr lang="en-US" dirty="0"/>
          </a:p>
        </p:txBody>
      </p:sp>
      <p:sp>
        <p:nvSpPr>
          <p:cNvPr id="3" name="Content Placeholder 2"/>
          <p:cNvSpPr>
            <a:spLocks noGrp="1"/>
          </p:cNvSpPr>
          <p:nvPr>
            <p:ph idx="1"/>
          </p:nvPr>
        </p:nvSpPr>
        <p:spPr>
          <a:xfrm>
            <a:off x="628650" y="1447800"/>
            <a:ext cx="7886700" cy="4038600"/>
          </a:xfrm>
        </p:spPr>
        <p:txBody>
          <a:bodyPr>
            <a:normAutofit fontScale="77500" lnSpcReduction="20000"/>
          </a:bodyPr>
          <a:lstStyle/>
          <a:p>
            <a:pPr lvl="0"/>
            <a:r>
              <a:rPr lang="en-US" dirty="0" smtClean="0"/>
              <a:t>Immunity </a:t>
            </a:r>
            <a:r>
              <a:rPr lang="en-US" dirty="0"/>
              <a:t>induced by pertussis vaccine wanes over time, sometimes in as little as two years after vaccination.  </a:t>
            </a:r>
            <a:endParaRPr lang="en-US" dirty="0" smtClean="0"/>
          </a:p>
          <a:p>
            <a:pPr marL="0" indent="0">
              <a:buNone/>
            </a:pPr>
            <a:endParaRPr lang="en-US" dirty="0"/>
          </a:p>
          <a:p>
            <a:pPr lvl="0"/>
            <a:r>
              <a:rPr lang="en-US" dirty="0" smtClean="0"/>
              <a:t>Following </a:t>
            </a:r>
            <a:r>
              <a:rPr lang="en-US" dirty="0"/>
              <a:t>a pertussis </a:t>
            </a:r>
            <a:r>
              <a:rPr lang="en-US" dirty="0" smtClean="0"/>
              <a:t>outbreak in 2012, </a:t>
            </a:r>
            <a:r>
              <a:rPr lang="en-US" dirty="0"/>
              <a:t>the U.K. implemented </a:t>
            </a:r>
            <a:r>
              <a:rPr lang="en-US" dirty="0" smtClean="0"/>
              <a:t>nationwide </a:t>
            </a:r>
            <a:r>
              <a:rPr lang="en-US" dirty="0"/>
              <a:t>Tdap vaccination of pregnant </a:t>
            </a:r>
            <a:r>
              <a:rPr lang="en-US" dirty="0" smtClean="0"/>
              <a:t>women </a:t>
            </a:r>
            <a:endParaRPr lang="en-US" dirty="0"/>
          </a:p>
          <a:p>
            <a:pPr lvl="1"/>
            <a:r>
              <a:rPr lang="en-US" dirty="0" smtClean="0"/>
              <a:t>91% </a:t>
            </a:r>
            <a:r>
              <a:rPr lang="en-US" dirty="0"/>
              <a:t>effective in preventing pertussis infections in infants </a:t>
            </a:r>
            <a:endParaRPr lang="en-US" dirty="0" smtClean="0"/>
          </a:p>
          <a:p>
            <a:pPr marL="0" indent="0">
              <a:buNone/>
            </a:pPr>
            <a:endParaRPr lang="en-US" sz="900" dirty="0"/>
          </a:p>
          <a:p>
            <a:pPr marL="0" indent="0">
              <a:buNone/>
            </a:pPr>
            <a:endParaRPr lang="en-US" sz="900" dirty="0"/>
          </a:p>
          <a:p>
            <a:pPr marL="0" indent="0">
              <a:buNone/>
            </a:pPr>
            <a:endParaRPr lang="en-US" sz="1400" dirty="0" smtClean="0"/>
          </a:p>
          <a:p>
            <a:pPr marL="0" indent="0">
              <a:buNone/>
            </a:pPr>
            <a:r>
              <a:rPr lang="en-US" sz="1400" dirty="0" smtClean="0">
                <a:solidFill>
                  <a:schemeClr val="bg1">
                    <a:lumMod val="65000"/>
                  </a:schemeClr>
                </a:solidFill>
              </a:rPr>
              <a:t>Cherry </a:t>
            </a:r>
            <a:r>
              <a:rPr lang="en-US" sz="1400" dirty="0">
                <a:solidFill>
                  <a:schemeClr val="bg1">
                    <a:lumMod val="65000"/>
                  </a:schemeClr>
                </a:solidFill>
              </a:rPr>
              <a:t>JD. Editorial Commentary: Tetanus-Diphtheria-Pertussis Immunization in Pregnant Women and the Prevention of Pertussis in Young Infants, Clinical Infectious Diseases (2015) 60(3):338-340. doi: 10.1093/cid/ciu823</a:t>
            </a:r>
          </a:p>
          <a:p>
            <a:pPr marL="0" indent="0">
              <a:buNone/>
            </a:pPr>
            <a:r>
              <a:rPr lang="en-US" sz="1400" dirty="0" smtClean="0">
                <a:solidFill>
                  <a:schemeClr val="bg1">
                    <a:lumMod val="65000"/>
                  </a:schemeClr>
                </a:solidFill>
              </a:rPr>
              <a:t>Amirthalingam </a:t>
            </a:r>
            <a:r>
              <a:rPr lang="en-US" sz="1400" dirty="0">
                <a:solidFill>
                  <a:schemeClr val="bg1">
                    <a:lumMod val="65000"/>
                  </a:schemeClr>
                </a:solidFill>
              </a:rPr>
              <a:t>G, </a:t>
            </a:r>
            <a:r>
              <a:rPr lang="en-US" sz="1400" dirty="0" smtClean="0">
                <a:solidFill>
                  <a:schemeClr val="bg1">
                    <a:lumMod val="65000"/>
                  </a:schemeClr>
                </a:solidFill>
              </a:rPr>
              <a:t>et </a:t>
            </a:r>
            <a:r>
              <a:rPr lang="en-US" sz="1400" dirty="0">
                <a:solidFill>
                  <a:schemeClr val="bg1">
                    <a:lumMod val="65000"/>
                  </a:schemeClr>
                </a:solidFill>
              </a:rPr>
              <a:t>al. Effectiveness of maternal pertussis vaccination in England: an observational study, The Lancet (2014) 384(9953):1521-8. </a:t>
            </a:r>
          </a:p>
          <a:p>
            <a:pPr marL="0" indent="0">
              <a:buNone/>
            </a:pPr>
            <a:r>
              <a:rPr lang="en-US" sz="1400" dirty="0">
                <a:solidFill>
                  <a:schemeClr val="bg1">
                    <a:lumMod val="65000"/>
                  </a:schemeClr>
                </a:solidFill>
              </a:rPr>
              <a:t>Dabrera </a:t>
            </a:r>
            <a:r>
              <a:rPr lang="en-US" sz="1400" dirty="0" smtClean="0">
                <a:solidFill>
                  <a:schemeClr val="bg1">
                    <a:lumMod val="65000"/>
                  </a:schemeClr>
                </a:solidFill>
              </a:rPr>
              <a:t>G, et al. </a:t>
            </a:r>
            <a:r>
              <a:rPr lang="en-US" sz="1400" dirty="0">
                <a:solidFill>
                  <a:schemeClr val="bg1">
                    <a:lumMod val="65000"/>
                  </a:schemeClr>
                </a:solidFill>
              </a:rPr>
              <a:t>Clin Infect Dis.   A case-control study to estimate the effectiveness of maternal pertussis vaccination in protecting newborn infants in England and Wales, 2012-2013.  2015 Feb 1;60(3):</a:t>
            </a:r>
            <a:r>
              <a:rPr lang="en-US" sz="1400" dirty="0" smtClean="0">
                <a:solidFill>
                  <a:schemeClr val="bg1">
                    <a:lumMod val="65000"/>
                  </a:schemeClr>
                </a:solidFill>
              </a:rPr>
              <a:t>333-7</a:t>
            </a:r>
          </a:p>
          <a:p>
            <a:pPr marL="0" indent="0">
              <a:buNone/>
            </a:pPr>
            <a:endParaRPr lang="en-US" sz="900" dirty="0" smtClean="0"/>
          </a:p>
        </p:txBody>
      </p:sp>
    </p:spTree>
    <p:extLst>
      <p:ext uri="{BB962C8B-B14F-4D97-AF65-F5344CB8AC3E}">
        <p14:creationId xmlns:p14="http://schemas.microsoft.com/office/powerpoint/2010/main" val="2006823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BA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CBA Slides Template</Template>
  <TotalTime>1279</TotalTime>
  <Words>3906</Words>
  <Application>Microsoft Office PowerPoint</Application>
  <PresentationFormat>On-screen Show (4:3)</PresentationFormat>
  <Paragraphs>342</Paragraphs>
  <Slides>41</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Gill Sans MT</vt:lpstr>
      <vt:lpstr>Wingdings</vt:lpstr>
      <vt:lpstr>CBA Slides Template</vt:lpstr>
      <vt:lpstr>Prenatal Tdap Vaccination:  Quality Improvement to  Reduce Infant Mortality</vt:lpstr>
      <vt:lpstr>Today’s Agenda</vt:lpstr>
      <vt:lpstr>Objectives</vt:lpstr>
      <vt:lpstr>Who’s on the call today?</vt:lpstr>
      <vt:lpstr>At what age do infants become fully immune to pertussis?</vt:lpstr>
      <vt:lpstr>The problem of pertussis</vt:lpstr>
      <vt:lpstr>PowerPoint Presentation</vt:lpstr>
      <vt:lpstr>The problem of pertussis in California</vt:lpstr>
      <vt:lpstr>The problem of pertussis</vt:lpstr>
      <vt:lpstr>Mom was vaccinated 1 year ago, should she be vaccinated during the current pregnancy?</vt:lpstr>
      <vt:lpstr>Why vaccinate during pregnancy?</vt:lpstr>
      <vt:lpstr>Who is responsible for delivering preventive services during pregnancy?</vt:lpstr>
      <vt:lpstr>Prenatal Tdap Vaccination Toolkit:  A Quality Improvement Primer</vt:lpstr>
      <vt:lpstr>Where do your patients get Tdap now?</vt:lpstr>
      <vt:lpstr>How often do you provide  Tdap vaccination in your practice?</vt:lpstr>
      <vt:lpstr>Why QI?</vt:lpstr>
      <vt:lpstr>A Multidisciplinary Approach</vt:lpstr>
      <vt:lpstr>Four key questions in QI</vt:lpstr>
      <vt:lpstr>The Model for Improvement</vt:lpstr>
      <vt:lpstr>SMART Goal</vt:lpstr>
      <vt:lpstr>SMART Goal Example</vt:lpstr>
      <vt:lpstr>The Model for Improvement</vt:lpstr>
      <vt:lpstr>Measure, measure, measure! (before and after)</vt:lpstr>
      <vt:lpstr>The Model for Improvement</vt:lpstr>
      <vt:lpstr>Root Cause Analysis</vt:lpstr>
      <vt:lpstr>Root Cause Analysis*</vt:lpstr>
      <vt:lpstr>Root Cause Analysis</vt:lpstr>
      <vt:lpstr>Identify Solutions</vt:lpstr>
      <vt:lpstr>Pick a solution to test: Priority Grid</vt:lpstr>
      <vt:lpstr>The Model for Improvement</vt:lpstr>
      <vt:lpstr>What does PDSA mean?</vt:lpstr>
      <vt:lpstr>Rapid Cycle Tests of Change (PDSA)</vt:lpstr>
      <vt:lpstr>Four key questions in QI</vt:lpstr>
      <vt:lpstr>Using Data to Drive Improvement</vt:lpstr>
      <vt:lpstr>Using Data to Drive Improvement</vt:lpstr>
      <vt:lpstr>Data Wall </vt:lpstr>
      <vt:lpstr>Toolkit</vt:lpstr>
      <vt:lpstr>Additional Resources</vt:lpstr>
      <vt:lpstr>Questions?</vt:lpstr>
      <vt:lpstr>Evaluation</vt:lpstr>
      <vt:lpstr>Thank You!</vt:lpstr>
    </vt:vector>
  </TitlesOfParts>
  <Company>DPH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Mehroz Baig</dc:creator>
  <cp:lastModifiedBy>Sona Aggarwal</cp:lastModifiedBy>
  <cp:revision>133</cp:revision>
  <dcterms:created xsi:type="dcterms:W3CDTF">2016-01-04T17:00:39Z</dcterms:created>
  <dcterms:modified xsi:type="dcterms:W3CDTF">2016-03-25T22:21:37Z</dcterms:modified>
</cp:coreProperties>
</file>